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61" r:id="rId2"/>
    <p:sldId id="293" r:id="rId3"/>
    <p:sldId id="278" r:id="rId4"/>
    <p:sldId id="276" r:id="rId5"/>
    <p:sldId id="277" r:id="rId6"/>
    <p:sldId id="279" r:id="rId7"/>
    <p:sldId id="284" r:id="rId8"/>
    <p:sldId id="280" r:id="rId9"/>
    <p:sldId id="281" r:id="rId10"/>
    <p:sldId id="282" r:id="rId11"/>
    <p:sldId id="283" r:id="rId12"/>
    <p:sldId id="285" r:id="rId13"/>
    <p:sldId id="289" r:id="rId14"/>
    <p:sldId id="286" r:id="rId15"/>
    <p:sldId id="290" r:id="rId16"/>
    <p:sldId id="287" r:id="rId17"/>
    <p:sldId id="288" r:id="rId18"/>
    <p:sldId id="296" r:id="rId19"/>
    <p:sldId id="297" r:id="rId20"/>
    <p:sldId id="295" r:id="rId21"/>
  </p:sldIdLst>
  <p:sldSz cx="9144000" cy="6858000" type="screen4x3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Carr" initials="SC" lastIdx="1" clrIdx="0">
    <p:extLst>
      <p:ext uri="{19B8F6BF-5375-455C-9EA6-DF929625EA0E}">
        <p15:presenceInfo xmlns:p15="http://schemas.microsoft.com/office/powerpoint/2012/main" userId="S::admin@linku2.co.nz::ed5d24fa-c94d-458f-ad44-d8b162ed9b7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3300"/>
    <a:srgbClr val="0A9F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4" autoAdjust="0"/>
    <p:restoredTop sz="70385" autoAdjust="0"/>
  </p:normalViewPr>
  <p:slideViewPr>
    <p:cSldViewPr snapToGrid="0" snapToObjects="1">
      <p:cViewPr varScale="1">
        <p:scale>
          <a:sx n="47" d="100"/>
          <a:sy n="47" d="100"/>
        </p:scale>
        <p:origin x="1876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47" d="100"/>
          <a:sy n="47" d="100"/>
        </p:scale>
        <p:origin x="2800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1383671616414623E-2"/>
          <c:y val="2.3879404182804848E-2"/>
          <c:w val="0.92861630451266275"/>
          <c:h val="0.79871043816915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Jan-20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Sheet1!$A$2</c:f>
              <c:strCache>
                <c:ptCount val="1"/>
                <c:pt idx="0">
                  <c:v>Membership Nos - Drop of 27%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3F-4636-B439-5CF4AA1538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Nov-20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Sheet1!$A$2</c:f>
              <c:strCache>
                <c:ptCount val="1"/>
                <c:pt idx="0">
                  <c:v>Membership Nos - Drop of 27%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3F-4636-B439-5CF4AA1538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72999280"/>
        <c:axId val="572999608"/>
        <c:axId val="0"/>
      </c:bar3DChart>
      <c:catAx>
        <c:axId val="572999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2999608"/>
        <c:crosses val="autoZero"/>
        <c:auto val="1"/>
        <c:lblAlgn val="ctr"/>
        <c:lblOffset val="100"/>
        <c:noMultiLvlLbl val="0"/>
      </c:catAx>
      <c:valAx>
        <c:axId val="57299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299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D70B39F-5FC0-40C1-B14A-F71900245E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2300" cy="4636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31B712-9A1F-46C8-8A40-51284B78B8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137" y="0"/>
            <a:ext cx="3012299" cy="4636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8AF0B-E6E8-4B0C-8A89-ABA1F616D681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B4B4ED-DAB9-4431-A029-934AF97A3B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772414"/>
            <a:ext cx="3012300" cy="4636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BE93BB-3DD2-49F5-835F-95ADC97095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137" y="8772414"/>
            <a:ext cx="3012299" cy="4636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E38D70-5D76-402B-B397-11764C7FB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1892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700" cy="4634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7" y="0"/>
            <a:ext cx="3011700" cy="4634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76429-D7BE-4D43-9A2E-7DCBF7D06F91}" type="datetimeFigureOut">
              <a:rPr lang="en-NZ" smtClean="0"/>
              <a:t>4/02/2021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0" y="1154113"/>
            <a:ext cx="4156075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700" cy="4634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7" y="8772669"/>
            <a:ext cx="3011700" cy="4634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4490A-C372-42AC-9E15-0CDD70BE153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01238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Thank you very much for giving us this opportunity to talk to you today. </a:t>
            </a:r>
          </a:p>
          <a:p>
            <a:endParaRPr lang="en-NZ" dirty="0"/>
          </a:p>
          <a:p>
            <a:r>
              <a:rPr lang="en-NZ" b="1" dirty="0"/>
              <a:t>CLICK,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50279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2020 saw a decline in membership numbers by 27%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Contributing factors were </a:t>
            </a:r>
            <a:r>
              <a:rPr lang="en-US" sz="1200" dirty="0" err="1"/>
              <a:t>Covid</a:t>
            </a:r>
            <a:r>
              <a:rPr lang="en-US" sz="1200" dirty="0"/>
              <a:t> 19, drop in the Business Activator hours and the closure or financial uncertainty from many local businesses.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Whilst we are starting this presentation on a low note regarding membership numbers Business Whangaparaoa feel, under the circumstances in 2020, we have had a very successful year.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Here’s what we’ve been up to 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37603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At a Strategic Planning meeting on 31 January 2020 a plan was formulated for events and membership growth in 2020 based around 2019 surveys and response to activities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53091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Hence we started the year with a packed calendar of events!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dirty="0"/>
              <a:t>Our brochure released at the first network event of the year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79161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We started the annual events with a breakfast co-hosted with Destination Orewa and Silverdale Business Association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97822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Good turn out with 58 attendees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01213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Early 2020 we were granted a Local Board Quick Response Grant for $2,000 in order to activate events seeking input from industry sectors so we can deliver what they need.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We met, very successfully, with the Manly Village business owners.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707812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We also planned events to seek input from Trades and Marine businesses.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However </a:t>
            </a:r>
            <a:r>
              <a:rPr lang="en-US" sz="1200" dirty="0" err="1"/>
              <a:t>Covid</a:t>
            </a:r>
            <a:r>
              <a:rPr lang="en-US" sz="1200" dirty="0"/>
              <a:t> 19 struck and both our Trade and Marine events, scheduled 19 and 25 March, were postponed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97271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As we pulled out of lockdown we applied for change of use of our Quick Response Funds towards a Buy Local Campaign to be run alongside Destination Orewa and Silverdale Business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dirty="0"/>
              <a:t>This ran 20 May to 20 June and was very successful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30692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+mj-lt"/>
                <a:ea typeface="+mj-ea"/>
                <a:cs typeface="+mj-cs"/>
              </a:rPr>
              <a:t>And as our committee came to terms with Zoom we both continued meeting and supporting local online workshops and learning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554398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In May and June we also took advantage of a free opportunity for a rotating billboard at Wairau Road, North Shore to promote Business Whangaparaoa and the Coast as a great destination. </a:t>
            </a:r>
            <a:endParaRPr lang="en-US" sz="1200" b="1" dirty="0"/>
          </a:p>
          <a:p>
            <a:endParaRPr lang="en-US" dirty="0"/>
          </a:p>
          <a:p>
            <a:r>
              <a:rPr lang="en-US" dirty="0"/>
              <a:t>#BeACoastie for a 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179642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Our Network event planned for 26 May was postponed for a few weeks with there still a reluctance for people to “mingle”</a:t>
            </a:r>
          </a:p>
          <a:p>
            <a:endParaRPr lang="en-US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</a:rPr>
              <a:t>Further tragedy struck this event with sad passing of Stu’s son in early June and the departure of our Business Activator unexpectedly to the UK.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1200" dirty="0">
              <a:solidFill>
                <a:schemeClr val="bg1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</a:rPr>
              <a:t>It was postponed indefinitely at this stage.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635604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Two events that did go ahead were successful mid-year and end of year Christmas casual networking and drinks! Yay!!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224438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/>
              <a:t>In April, as Memberships came up for renewal, it was decided, in a bid to retain members we would offer membership fees could be paid in 2 instalments over the year.</a:t>
            </a:r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/>
              <a:t>After some (expected) membership losses at end of July we held a Membership meeting to discuss potential growth and strategy going forward. We also finally formulated our Sponsor plan.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962495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 also managed to reschedule our Marine BBQ. Out of which a potential end of year Marine Market could evolve.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15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98163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With </a:t>
            </a:r>
            <a:r>
              <a:rPr lang="en-US" sz="1200" dirty="0" err="1"/>
              <a:t>Covid</a:t>
            </a:r>
            <a:r>
              <a:rPr lang="en-US" sz="1200" dirty="0"/>
              <a:t> restrictions lifted and businesses keen to get out we continued on schedule for our August network event.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However unfortunately NZ was thrown back into lockdown the day before the scheduled event hence a further postponement.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974494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91321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200" dirty="0">
                <a:solidFill>
                  <a:srgbClr val="FFFFFF"/>
                </a:solidFill>
              </a:rPr>
              <a:t>Our main goals are -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1200" dirty="0">
              <a:solidFill>
                <a:srgbClr val="FFFFFF"/>
              </a:solidFill>
            </a:endParaRP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</a:rPr>
              <a:t>Membership growth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</a:rPr>
              <a:t>Greater financial stability through filling our Sponsorship Opportunities 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</a:rPr>
              <a:t>Continuation of our popular events and new events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18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095185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dirty="0">
                <a:solidFill>
                  <a:schemeClr val="bg1"/>
                </a:solidFill>
              </a:rPr>
              <a:t>EVENTS PLANNED FOR 2021</a:t>
            </a:r>
            <a:endParaRPr lang="en-US" sz="1200" dirty="0">
              <a:solidFill>
                <a:schemeClr val="bg1"/>
              </a:solidFill>
            </a:endParaRPr>
          </a:p>
          <a:p>
            <a:endParaRPr lang="en-US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Quarterly network events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Regular After 5 events showcasing members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Further “Keep it on the Coast” joint campaign with Destination Orewa and Silverdale Business - Winter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Marine, Outdoor and Leisure Festival with Gulf </a:t>
            </a:r>
            <a:r>
              <a:rPr lang="en-US" dirty="0" err="1">
                <a:solidFill>
                  <a:srgbClr val="FFFFFF"/>
                </a:solidFill>
              </a:rPr>
              <a:t>Harbour</a:t>
            </a:r>
            <a:r>
              <a:rPr lang="en-US" dirty="0">
                <a:solidFill>
                  <a:srgbClr val="FFFFFF"/>
                </a:solidFill>
              </a:rPr>
              <a:t> Marina and Gulf </a:t>
            </a:r>
            <a:r>
              <a:rPr lang="en-US" dirty="0" err="1">
                <a:solidFill>
                  <a:srgbClr val="FFFFFF"/>
                </a:solidFill>
              </a:rPr>
              <a:t>Harbour</a:t>
            </a:r>
            <a:r>
              <a:rPr lang="en-US" dirty="0">
                <a:solidFill>
                  <a:srgbClr val="FFFFFF"/>
                </a:solidFill>
              </a:rPr>
              <a:t> Yacht Club - October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Mid and End of Year Christmas casual networking and drinks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Continuation of support of useful online webinars, workshops and learning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492514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600" b="1" dirty="0"/>
              <a:t>THANK YOU!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Business Whangaparaoa would like to thank our Local Board for your on-going support in what have been difficult times in 2020.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4490A-C372-42AC-9E15-0CDD70BE1531}" type="slidenum">
              <a:rPr lang="en-NZ" smtClean="0"/>
              <a:t>20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88975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7D5E-ED40-954C-954E-12038AA2E721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7B9DC-42E1-FB47-B3EE-431D96121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452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7D5E-ED40-954C-954E-12038AA2E721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7B9DC-42E1-FB47-B3EE-431D96121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130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7D5E-ED40-954C-954E-12038AA2E721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7B9DC-42E1-FB47-B3EE-431D96121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887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7D5E-ED40-954C-954E-12038AA2E721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7B9DC-42E1-FB47-B3EE-431D96121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48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7D5E-ED40-954C-954E-12038AA2E721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7B9DC-42E1-FB47-B3EE-431D96121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952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7D5E-ED40-954C-954E-12038AA2E721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7B9DC-42E1-FB47-B3EE-431D96121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258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7D5E-ED40-954C-954E-12038AA2E721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7B9DC-42E1-FB47-B3EE-431D96121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088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7D5E-ED40-954C-954E-12038AA2E721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7B9DC-42E1-FB47-B3EE-431D96121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21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7D5E-ED40-954C-954E-12038AA2E721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7B9DC-42E1-FB47-B3EE-431D96121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870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7D5E-ED40-954C-954E-12038AA2E721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7B9DC-42E1-FB47-B3EE-431D96121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703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7D5E-ED40-954C-954E-12038AA2E721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7B9DC-42E1-FB47-B3EE-431D96121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512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B7D5E-ED40-954C-954E-12038AA2E721}" type="datetimeFigureOut">
              <a:rPr lang="en-US" smtClean="0"/>
              <a:t>2/4/2021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7B9DC-42E1-FB47-B3EE-431D96121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21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E73255-8084-4DF9-BB0B-15EAC92E2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C14645-52E6-4444-A53A-3A789E472F35}"/>
              </a:ext>
            </a:extLst>
          </p:cNvPr>
          <p:cNvSpPr txBox="1"/>
          <p:nvPr/>
        </p:nvSpPr>
        <p:spPr>
          <a:xfrm>
            <a:off x="232013" y="640081"/>
            <a:ext cx="2177432" cy="5257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dirty="0">
                <a:solidFill>
                  <a:srgbClr val="2C2C2C"/>
                </a:solidFill>
                <a:latin typeface="+mj-lt"/>
                <a:ea typeface="+mj-ea"/>
                <a:cs typeface="+mj-cs"/>
              </a:rPr>
              <a:t>Thank you for the opportunity to present to you today.</a:t>
            </a: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67048353-8981-459A-9BC6-9711CE462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85050" y="484632"/>
            <a:ext cx="6096762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37653C-3B52-45C4-A678-DD9934E161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1156"/>
          <a:stretch/>
        </p:blipFill>
        <p:spPr>
          <a:xfrm>
            <a:off x="3047223" y="942538"/>
            <a:ext cx="5372416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38720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15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0B609EF-C4B3-49EA-A2FD-0A39EAAC756E}"/>
              </a:ext>
            </a:extLst>
          </p:cNvPr>
          <p:cNvSpPr txBox="1"/>
          <p:nvPr/>
        </p:nvSpPr>
        <p:spPr>
          <a:xfrm>
            <a:off x="480059" y="2053641"/>
            <a:ext cx="2751871" cy="2760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Circumstances contributing to membership decline: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BE589F-7778-43DC-AC69-BCA3F85A7004}"/>
              </a:ext>
            </a:extLst>
          </p:cNvPr>
          <p:cNvSpPr txBox="1"/>
          <p:nvPr/>
        </p:nvSpPr>
        <p:spPr>
          <a:xfrm>
            <a:off x="4684378" y="2920619"/>
            <a:ext cx="3979563" cy="33846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rgbClr val="000000"/>
                </a:solidFill>
              </a:rPr>
              <a:t>Covid</a:t>
            </a:r>
            <a:r>
              <a:rPr lang="en-US" sz="2600" dirty="0">
                <a:solidFill>
                  <a:srgbClr val="000000"/>
                </a:solidFill>
              </a:rPr>
              <a:t> 19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0000"/>
                </a:solidFill>
              </a:rPr>
              <a:t>Drop in Business Activator hours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0000"/>
                </a:solidFill>
              </a:rPr>
              <a:t>Closure or financial uncertainty of businesses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0349237-7866-4EC9-B20B-624A7A681E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9211967"/>
              </p:ext>
            </p:extLst>
          </p:nvPr>
        </p:nvGraphicFramePr>
        <p:xfrm>
          <a:off x="3711989" y="239678"/>
          <a:ext cx="5159056" cy="2578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40E3C5D-D268-4145-AD54-42FFCAA50DC8}"/>
              </a:ext>
            </a:extLst>
          </p:cNvPr>
          <p:cNvSpPr txBox="1"/>
          <p:nvPr/>
        </p:nvSpPr>
        <p:spPr>
          <a:xfrm>
            <a:off x="2851512" y="6192178"/>
            <a:ext cx="60195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2200" i="1" dirty="0"/>
              <a:t>(Only 5 businesses said they did not want to renew)</a:t>
            </a:r>
            <a:endParaRPr lang="en-US" sz="2200" i="1" dirty="0"/>
          </a:p>
        </p:txBody>
      </p:sp>
    </p:spTree>
    <p:extLst>
      <p:ext uri="{BB962C8B-B14F-4D97-AF65-F5344CB8AC3E}">
        <p14:creationId xmlns:p14="http://schemas.microsoft.com/office/powerpoint/2010/main" val="3329637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550BE34-C2B8-49B8-8519-67A8CAD51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812" y="365125"/>
            <a:ext cx="8375585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59C4A7-A1B7-4A8C-8270-C70E5C4A05E5}"/>
              </a:ext>
            </a:extLst>
          </p:cNvPr>
          <p:cNvSpPr txBox="1"/>
          <p:nvPr/>
        </p:nvSpPr>
        <p:spPr>
          <a:xfrm>
            <a:off x="785059" y="586822"/>
            <a:ext cx="2670189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2020 Strategic and Membership Planning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806" y="1057739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999776" y="1402924"/>
            <a:ext cx="146304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D08D00-4951-44F5-A10C-4C5C2CAEF384}"/>
              </a:ext>
            </a:extLst>
          </p:cNvPr>
          <p:cNvSpPr txBox="1"/>
          <p:nvPr/>
        </p:nvSpPr>
        <p:spPr>
          <a:xfrm>
            <a:off x="4013373" y="586822"/>
            <a:ext cx="4501977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At a Strategic Planning meeting on 31 January 2020 a plan was formulated for events and membership growth in 2020 based around 2019 surveys and response to activities</a:t>
            </a:r>
          </a:p>
        </p:txBody>
      </p:sp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FE417445-D75F-4E70-8DD7-FFC16646A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732" y="2588416"/>
            <a:ext cx="6823744" cy="393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96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9285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1665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A236D4-E1DB-4F42-81A7-B1F9F68B0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85" y="834394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Business Whangaparaoa </a:t>
            </a:r>
            <a:b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2020 In Review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53C34E-3DAB-4944-B238-6F7D8D91523B}"/>
              </a:ext>
            </a:extLst>
          </p:cNvPr>
          <p:cNvSpPr txBox="1"/>
          <p:nvPr/>
        </p:nvSpPr>
        <p:spPr>
          <a:xfrm>
            <a:off x="358485" y="4872922"/>
            <a:ext cx="2949980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Hence we started the year with a packed calendar of events!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30175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8EBD1AB0-3113-41EE-9F0D-94392D7EE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767" y="932880"/>
            <a:ext cx="4806627" cy="37491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5450341-A466-46EF-9B91-51C4660B6B40}"/>
              </a:ext>
            </a:extLst>
          </p:cNvPr>
          <p:cNvSpPr txBox="1"/>
          <p:nvPr/>
        </p:nvSpPr>
        <p:spPr>
          <a:xfrm>
            <a:off x="4572000" y="5230207"/>
            <a:ext cx="36681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sz="2200" dirty="0"/>
              <a:t>Our brochure released at the</a:t>
            </a:r>
          </a:p>
          <a:p>
            <a:pPr algn="ctr"/>
            <a:r>
              <a:rPr lang="en-NZ" sz="2200" dirty="0"/>
              <a:t>first network event of the year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98355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7ABCE83-7B94-4EA4-8AA2-8F4AF7DF2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57752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CD9D4F-CAEA-4251-A4C0-BB15BFA50E31}"/>
              </a:ext>
            </a:extLst>
          </p:cNvPr>
          <p:cNvSpPr txBox="1"/>
          <p:nvPr/>
        </p:nvSpPr>
        <p:spPr>
          <a:xfrm>
            <a:off x="1595287" y="450375"/>
            <a:ext cx="59534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We started the annual events with a breakfast co-hosted with</a:t>
            </a:r>
          </a:p>
          <a:p>
            <a:pPr algn="ctr"/>
            <a:r>
              <a:rPr lang="en-NZ" dirty="0"/>
              <a:t>Destination Orewa and Silverdale Business Association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10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48F64AA-5BE2-4280-BEFA-DC288118FC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oup of people sitting in a room&#10;&#10;Description automatically generated with low confidence">
            <a:extLst>
              <a:ext uri="{FF2B5EF4-FFF2-40B4-BE49-F238E27FC236}">
                <a16:creationId xmlns:a16="http://schemas.microsoft.com/office/drawing/2014/main" id="{AD31501D-4166-45DF-BB27-D303EA659A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3" b="961"/>
          <a:stretch/>
        </p:blipFill>
        <p:spPr>
          <a:xfrm>
            <a:off x="20" y="2"/>
            <a:ext cx="5650960" cy="4197368"/>
          </a:xfrm>
          <a:custGeom>
            <a:avLst/>
            <a:gdLst/>
            <a:ahLst/>
            <a:cxnLst/>
            <a:rect l="l" t="t" r="r" b="b"/>
            <a:pathLst>
              <a:path w="7534640" h="4197368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509063" y="4095753"/>
                  <a:pt x="4453918" y="4128339"/>
                  <a:pt x="4430941" y="4172622"/>
                </a:cubicBezTo>
                <a:lnTo>
                  <a:pt x="4423415" y="4197368"/>
                </a:lnTo>
                <a:lnTo>
                  <a:pt x="0" y="4197368"/>
                </a:lnTo>
                <a:close/>
              </a:path>
            </a:pathLst>
          </a:custGeom>
        </p:spPr>
      </p:pic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AD2F1BAA-FEE8-470D-8B87-62B1AF3A97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22" r="9635" b="-1"/>
          <a:stretch/>
        </p:blipFill>
        <p:spPr>
          <a:xfrm>
            <a:off x="5740152" y="1"/>
            <a:ext cx="3403847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  <p:pic>
        <p:nvPicPr>
          <p:cNvPr id="3" name="Picture 2" descr="A group of people sitting at tables&#10;&#10;Description automatically generated with medium confidence">
            <a:extLst>
              <a:ext uri="{FF2B5EF4-FFF2-40B4-BE49-F238E27FC236}">
                <a16:creationId xmlns:a16="http://schemas.microsoft.com/office/drawing/2014/main" id="{3877943A-457E-4F05-B5DB-6D9AC36FB1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741" b="7166"/>
          <a:stretch/>
        </p:blipFill>
        <p:spPr>
          <a:xfrm>
            <a:off x="20" y="4316255"/>
            <a:ext cx="5127618" cy="2541737"/>
          </a:xfrm>
          <a:custGeom>
            <a:avLst/>
            <a:gdLst/>
            <a:ahLst/>
            <a:cxnLst/>
            <a:rect l="l" t="t" r="r" b="b"/>
            <a:pathLst>
              <a:path w="6836850" h="2541737">
                <a:moveTo>
                  <a:pt x="0" y="0"/>
                </a:moveTo>
                <a:lnTo>
                  <a:pt x="4460098" y="0"/>
                </a:lnTo>
                <a:lnTo>
                  <a:pt x="4483996" y="31836"/>
                </a:lnTo>
                <a:cubicBezTo>
                  <a:pt x="4644419" y="28495"/>
                  <a:pt x="4627708" y="282495"/>
                  <a:pt x="4788129" y="245732"/>
                </a:cubicBezTo>
                <a:cubicBezTo>
                  <a:pt x="4754709" y="362707"/>
                  <a:pt x="4641076" y="302548"/>
                  <a:pt x="4600971" y="389443"/>
                </a:cubicBezTo>
                <a:cubicBezTo>
                  <a:pt x="4684524" y="462970"/>
                  <a:pt x="4844945" y="409497"/>
                  <a:pt x="4871683" y="563233"/>
                </a:cubicBezTo>
                <a:cubicBezTo>
                  <a:pt x="4838262" y="723655"/>
                  <a:pt x="4945210" y="703602"/>
                  <a:pt x="5032105" y="713629"/>
                </a:cubicBezTo>
                <a:cubicBezTo>
                  <a:pt x="5239317" y="733683"/>
                  <a:pt x="5439843" y="747050"/>
                  <a:pt x="5643713" y="780472"/>
                </a:cubicBezTo>
                <a:cubicBezTo>
                  <a:pt x="5693844" y="790498"/>
                  <a:pt x="5810819" y="767103"/>
                  <a:pt x="5800794" y="870709"/>
                </a:cubicBezTo>
                <a:cubicBezTo>
                  <a:pt x="5790767" y="954261"/>
                  <a:pt x="5700529" y="924184"/>
                  <a:pt x="5643713" y="927525"/>
                </a:cubicBezTo>
                <a:cubicBezTo>
                  <a:pt x="5329553" y="967632"/>
                  <a:pt x="5012052" y="904131"/>
                  <a:pt x="4701235" y="907472"/>
                </a:cubicBezTo>
                <a:cubicBezTo>
                  <a:pt x="4664472" y="907472"/>
                  <a:pt x="4657787" y="1017762"/>
                  <a:pt x="4577576" y="980999"/>
                </a:cubicBezTo>
                <a:cubicBezTo>
                  <a:pt x="4788129" y="1081263"/>
                  <a:pt x="5767372" y="1108001"/>
                  <a:pt x="6094900" y="1161474"/>
                </a:cubicBezTo>
                <a:cubicBezTo>
                  <a:pt x="5754004" y="1542477"/>
                  <a:pt x="5429817" y="1311870"/>
                  <a:pt x="5159105" y="1525765"/>
                </a:cubicBezTo>
                <a:cubicBezTo>
                  <a:pt x="5159105" y="1525765"/>
                  <a:pt x="5212580" y="1525765"/>
                  <a:pt x="5443187" y="1595950"/>
                </a:cubicBezTo>
                <a:cubicBezTo>
                  <a:pt x="5627002" y="1652765"/>
                  <a:pt x="5536765" y="1732976"/>
                  <a:pt x="6001321" y="1886715"/>
                </a:cubicBezTo>
                <a:cubicBezTo>
                  <a:pt x="5824188" y="1936846"/>
                  <a:pt x="5593581" y="1839925"/>
                  <a:pt x="5506685" y="2100610"/>
                </a:cubicBezTo>
                <a:cubicBezTo>
                  <a:pt x="5643713" y="2147401"/>
                  <a:pt x="5807477" y="2103953"/>
                  <a:pt x="5904398" y="2227611"/>
                </a:cubicBezTo>
                <a:cubicBezTo>
                  <a:pt x="5934478" y="2264375"/>
                  <a:pt x="5964557" y="2287770"/>
                  <a:pt x="6001321" y="2307821"/>
                </a:cubicBezTo>
                <a:cubicBezTo>
                  <a:pt x="5984612" y="2314507"/>
                  <a:pt x="5964557" y="2321190"/>
                  <a:pt x="5951188" y="2327874"/>
                </a:cubicBezTo>
                <a:cubicBezTo>
                  <a:pt x="5977925" y="2351271"/>
                  <a:pt x="6663060" y="2478270"/>
                  <a:pt x="6836850" y="2481613"/>
                </a:cubicBezTo>
                <a:cubicBezTo>
                  <a:pt x="6761652" y="2506679"/>
                  <a:pt x="6636845" y="2527828"/>
                  <a:pt x="6553814" y="2540165"/>
                </a:cubicBezTo>
                <a:lnTo>
                  <a:pt x="6542822" y="2541737"/>
                </a:lnTo>
                <a:lnTo>
                  <a:pt x="0" y="2541737"/>
                </a:ln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EF3BAEC-CB53-4942-816A-6ECB78FE39F2}"/>
              </a:ext>
            </a:extLst>
          </p:cNvPr>
          <p:cNvSpPr txBox="1"/>
          <p:nvPr/>
        </p:nvSpPr>
        <p:spPr>
          <a:xfrm>
            <a:off x="4954711" y="4299935"/>
            <a:ext cx="4129361" cy="15769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Good turn out with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58 attendees</a:t>
            </a:r>
          </a:p>
        </p:txBody>
      </p:sp>
    </p:spTree>
    <p:extLst>
      <p:ext uri="{BB962C8B-B14F-4D97-AF65-F5344CB8AC3E}">
        <p14:creationId xmlns:p14="http://schemas.microsoft.com/office/powerpoint/2010/main" val="1456134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AB2F3A-D49D-4829-ABAD-180E144DF2F0}"/>
              </a:ext>
            </a:extLst>
          </p:cNvPr>
          <p:cNvSpPr txBox="1"/>
          <p:nvPr/>
        </p:nvSpPr>
        <p:spPr>
          <a:xfrm>
            <a:off x="254123" y="1090047"/>
            <a:ext cx="2862008" cy="3785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Early 2020 we were granted a Local Board Quick Response Grant for $2,000 in order to activate events seeking input from industry sectors so we can deliver what they need.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We met, very successfully, with the Manly Village business owners.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557784"/>
            <a:ext cx="493807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DB16DC06-A3A8-4D13-8C19-4DE2AD20C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500" y="807593"/>
            <a:ext cx="3746290" cy="523956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39780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F7AFB9A-7364-478C-B48B-8523CDD9AE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36678033-86B6-40E6-BE90-78D8ED4E3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2"/>
              <a:gd name="connsiteY0" fmla="*/ 0 h 6858000"/>
              <a:gd name="connsiteX1" fmla="*/ 4885967 w 6096002"/>
              <a:gd name="connsiteY1" fmla="*/ 0 h 6858000"/>
              <a:gd name="connsiteX2" fmla="*/ 4946007 w 6096002"/>
              <a:gd name="connsiteY2" fmla="*/ 69271 h 6858000"/>
              <a:gd name="connsiteX3" fmla="*/ 6096002 w 6096002"/>
              <a:gd name="connsiteY3" fmla="*/ 3429000 h 6858000"/>
              <a:gd name="connsiteX4" fmla="*/ 4946007 w 6096002"/>
              <a:gd name="connsiteY4" fmla="*/ 6788730 h 6858000"/>
              <a:gd name="connsiteX5" fmla="*/ 4885967 w 6096002"/>
              <a:gd name="connsiteY5" fmla="*/ 6858000 h 6858000"/>
              <a:gd name="connsiteX6" fmla="*/ 0 w 609600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2" h="6858000">
                <a:moveTo>
                  <a:pt x="0" y="0"/>
                </a:moveTo>
                <a:lnTo>
                  <a:pt x="4885967" y="0"/>
                </a:lnTo>
                <a:lnTo>
                  <a:pt x="4946007" y="69271"/>
                </a:lnTo>
                <a:cubicBezTo>
                  <a:pt x="5656533" y="929100"/>
                  <a:pt x="6096002" y="2116944"/>
                  <a:pt x="6096002" y="3429000"/>
                </a:cubicBezTo>
                <a:cubicBezTo>
                  <a:pt x="6096002" y="4741056"/>
                  <a:pt x="5656533" y="5928900"/>
                  <a:pt x="4946007" y="6788730"/>
                </a:cubicBezTo>
                <a:lnTo>
                  <a:pt x="4885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D2542E1A-076E-4A34-BB67-2BF961754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4027" cy="6858000"/>
          </a:xfrm>
          <a:custGeom>
            <a:avLst/>
            <a:gdLst>
              <a:gd name="connsiteX0" fmla="*/ 0 w 6085370"/>
              <a:gd name="connsiteY0" fmla="*/ 0 h 6858000"/>
              <a:gd name="connsiteX1" fmla="*/ 4875335 w 6085370"/>
              <a:gd name="connsiteY1" fmla="*/ 0 h 6858000"/>
              <a:gd name="connsiteX2" fmla="*/ 4935375 w 6085370"/>
              <a:gd name="connsiteY2" fmla="*/ 69271 h 6858000"/>
              <a:gd name="connsiteX3" fmla="*/ 6085370 w 6085370"/>
              <a:gd name="connsiteY3" fmla="*/ 3429000 h 6858000"/>
              <a:gd name="connsiteX4" fmla="*/ 4935375 w 6085370"/>
              <a:gd name="connsiteY4" fmla="*/ 6788730 h 6858000"/>
              <a:gd name="connsiteX5" fmla="*/ 4875335 w 6085370"/>
              <a:gd name="connsiteY5" fmla="*/ 6858000 h 6858000"/>
              <a:gd name="connsiteX6" fmla="*/ 0 w 60853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5370" h="6858000">
                <a:moveTo>
                  <a:pt x="0" y="0"/>
                </a:moveTo>
                <a:lnTo>
                  <a:pt x="4875335" y="0"/>
                </a:lnTo>
                <a:lnTo>
                  <a:pt x="4935375" y="69271"/>
                </a:lnTo>
                <a:cubicBezTo>
                  <a:pt x="5645901" y="929100"/>
                  <a:pt x="6085370" y="2116944"/>
                  <a:pt x="6085370" y="3429000"/>
                </a:cubicBezTo>
                <a:cubicBezTo>
                  <a:pt x="6085370" y="4741056"/>
                  <a:pt x="5645901" y="5928900"/>
                  <a:pt x="4935375" y="6788730"/>
                </a:cubicBezTo>
                <a:lnTo>
                  <a:pt x="487533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185062"/>
            <a:ext cx="373761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C0A054-5A5B-42C4-B424-29E2C171FB3F}"/>
              </a:ext>
            </a:extLst>
          </p:cNvPr>
          <p:cNvSpPr txBox="1"/>
          <p:nvPr/>
        </p:nvSpPr>
        <p:spPr>
          <a:xfrm>
            <a:off x="329184" y="2512611"/>
            <a:ext cx="3624602" cy="36643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We also planned events to seek input from Trades and Marine businesses.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4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However </a:t>
            </a:r>
            <a:r>
              <a:rPr lang="en-US" sz="2400" dirty="0" err="1"/>
              <a:t>Covid</a:t>
            </a:r>
            <a:r>
              <a:rPr lang="en-US" sz="2400" dirty="0"/>
              <a:t> 19 struck and both our Trade and Marine events, scheduled 19 and 25 March, were postponed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2B2452A4-A220-4085-BDC0-E765BD592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6960" y="517600"/>
            <a:ext cx="1851044" cy="2562000"/>
          </a:xfrm>
          <a:prstGeom prst="rect">
            <a:avLst/>
          </a:prstGeom>
        </p:spPr>
      </p:pic>
      <p:pic>
        <p:nvPicPr>
          <p:cNvPr id="13" name="Picture 12" descr="A picture containing timeline&#10;&#10;Description automatically generated">
            <a:extLst>
              <a:ext uri="{FF2B5EF4-FFF2-40B4-BE49-F238E27FC236}">
                <a16:creationId xmlns:a16="http://schemas.microsoft.com/office/drawing/2014/main" id="{DDC7B6E1-4826-4C60-93A3-C86BBDE99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211" y="3778400"/>
            <a:ext cx="3851789" cy="2725141"/>
          </a:xfrm>
          <a:prstGeom prst="rect">
            <a:avLst/>
          </a:prstGeom>
        </p:spPr>
      </p:pic>
      <p:pic>
        <p:nvPicPr>
          <p:cNvPr id="17" name="Picture 16" descr="Diagram&#10;&#10;Description automatically generated">
            <a:extLst>
              <a:ext uri="{FF2B5EF4-FFF2-40B4-BE49-F238E27FC236}">
                <a16:creationId xmlns:a16="http://schemas.microsoft.com/office/drawing/2014/main" id="{10F5C9AC-1222-4C86-B7A5-F8050A360A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7998" y="517601"/>
            <a:ext cx="1851044" cy="26181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E7ACF71-C6FD-4A12-ADF5-D1117FE1D939}"/>
              </a:ext>
            </a:extLst>
          </p:cNvPr>
          <p:cNvSpPr/>
          <p:nvPr/>
        </p:nvSpPr>
        <p:spPr>
          <a:xfrm rot="20093946">
            <a:off x="4981686" y="1269960"/>
            <a:ext cx="37526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POSTPONED</a:t>
            </a:r>
          </a:p>
        </p:txBody>
      </p:sp>
    </p:spTree>
    <p:extLst>
      <p:ext uri="{BB962C8B-B14F-4D97-AF65-F5344CB8AC3E}">
        <p14:creationId xmlns:p14="http://schemas.microsoft.com/office/powerpoint/2010/main" val="2743198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6FF42C2-EA15-4154-B242-E98E88CED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79DE9F7-28C4-4856-BA57-D696E124C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181" y="633619"/>
            <a:ext cx="3695560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F9ED9C-121B-44C6-A308-5824769C4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9175" y="117043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5F8185-F27B-4E99-A06C-007336FE3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094" y="2121408"/>
            <a:ext cx="2968987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D8F602-5E0F-4525-927C-4855F6E6A128}"/>
              </a:ext>
            </a:extLst>
          </p:cNvPr>
          <p:cNvSpPr txBox="1"/>
          <p:nvPr/>
        </p:nvSpPr>
        <p:spPr>
          <a:xfrm>
            <a:off x="451199" y="2359152"/>
            <a:ext cx="3438413" cy="3429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100" dirty="0"/>
              <a:t>As we pulled out of lockdown we applied for change of use of our Quick Response Funds towards a Buy Local Campaign to be run alongside Destination Orewa and Silverdale Business</a:t>
            </a:r>
          </a:p>
        </p:txBody>
      </p:sp>
      <p:pic>
        <p:nvPicPr>
          <p:cNvPr id="9" name="Picture 8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61E5D4E3-9704-4814-A83F-3F5844943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028" y="833873"/>
            <a:ext cx="2155251" cy="1805022"/>
          </a:xfrm>
          <a:prstGeom prst="rect">
            <a:avLst/>
          </a:prstGeom>
        </p:spPr>
      </p:pic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12A77E4E-B5B0-48F6-9854-CE1C20B6E9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1773" y="1222554"/>
            <a:ext cx="2155251" cy="10237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45BCEC-2C00-4FE6-B88D-06161776672D}"/>
              </a:ext>
            </a:extLst>
          </p:cNvPr>
          <p:cNvSpPr txBox="1"/>
          <p:nvPr/>
        </p:nvSpPr>
        <p:spPr>
          <a:xfrm>
            <a:off x="73858" y="5343856"/>
            <a:ext cx="40124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NZ" sz="2400" dirty="0"/>
              <a:t>This ran 20 May to 20 June and was very successful</a:t>
            </a:r>
            <a:endParaRPr lang="en-US" sz="24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980717F-E1DC-4346-BEC2-86FFC4BD54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685931"/>
              </p:ext>
            </p:extLst>
          </p:nvPr>
        </p:nvGraphicFramePr>
        <p:xfrm>
          <a:off x="4385028" y="3285166"/>
          <a:ext cx="4491997" cy="2705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8825">
                  <a:extLst>
                    <a:ext uri="{9D8B030D-6E8A-4147-A177-3AD203B41FA5}">
                      <a16:colId xmlns:a16="http://schemas.microsoft.com/office/drawing/2014/main" val="74530032"/>
                    </a:ext>
                  </a:extLst>
                </a:gridCol>
                <a:gridCol w="1783172">
                  <a:extLst>
                    <a:ext uri="{9D8B030D-6E8A-4147-A177-3AD203B41FA5}">
                      <a16:colId xmlns:a16="http://schemas.microsoft.com/office/drawing/2014/main" val="1855782348"/>
                    </a:ext>
                  </a:extLst>
                </a:gridCol>
              </a:tblGrid>
              <a:tr h="307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Stats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7" marR="9277" marT="927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7" marR="9277" marT="9277" marB="0" anchor="b"/>
                </a:tc>
                <a:extLst>
                  <a:ext uri="{0D108BD9-81ED-4DB2-BD59-A6C34878D82A}">
                    <a16:rowId xmlns:a16="http://schemas.microsoft.com/office/drawing/2014/main" val="1190237533"/>
                  </a:ext>
                </a:extLst>
              </a:tr>
              <a:tr h="307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No of entries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7" marR="9277" marT="927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251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7" marR="9277" marT="9277" marB="0" anchor="b"/>
                </a:tc>
                <a:extLst>
                  <a:ext uri="{0D108BD9-81ED-4DB2-BD59-A6C34878D82A}">
                    <a16:rowId xmlns:a16="http://schemas.microsoft.com/office/drawing/2014/main" val="2763700953"/>
                  </a:ext>
                </a:extLst>
              </a:tr>
              <a:tr h="5525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Amount spent and registered locally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7" marR="9277" marT="927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$21,263.15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7" marR="9277" marT="9277" marB="0" anchor="b"/>
                </a:tc>
                <a:extLst>
                  <a:ext uri="{0D108BD9-81ED-4DB2-BD59-A6C34878D82A}">
                    <a16:rowId xmlns:a16="http://schemas.microsoft.com/office/drawing/2014/main" val="1166134145"/>
                  </a:ext>
                </a:extLst>
              </a:tr>
              <a:tr h="307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No of stores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7" marR="9277" marT="927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7" marR="9277" marT="9277" marB="0" anchor="b"/>
                </a:tc>
                <a:extLst>
                  <a:ext uri="{0D108BD9-81ED-4DB2-BD59-A6C34878D82A}">
                    <a16:rowId xmlns:a16="http://schemas.microsoft.com/office/drawing/2014/main" val="1719529625"/>
                  </a:ext>
                </a:extLst>
              </a:tr>
              <a:tr h="307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Location of stores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7" marR="9277" marT="927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7" marR="9277" marT="9277" marB="0" anchor="b"/>
                </a:tc>
                <a:extLst>
                  <a:ext uri="{0D108BD9-81ED-4DB2-BD59-A6C34878D82A}">
                    <a16:rowId xmlns:a16="http://schemas.microsoft.com/office/drawing/2014/main" val="4048750134"/>
                  </a:ext>
                </a:extLst>
              </a:tr>
              <a:tr h="307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Whangaparaoa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7" marR="9277" marT="927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133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7" marR="9277" marT="9277" marB="0" anchor="b"/>
                </a:tc>
                <a:extLst>
                  <a:ext uri="{0D108BD9-81ED-4DB2-BD59-A6C34878D82A}">
                    <a16:rowId xmlns:a16="http://schemas.microsoft.com/office/drawing/2014/main" val="2632201095"/>
                  </a:ext>
                </a:extLst>
              </a:tr>
              <a:tr h="307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Orewa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7" marR="9277" marT="927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7" marR="9277" marT="9277" marB="0" anchor="b"/>
                </a:tc>
                <a:extLst>
                  <a:ext uri="{0D108BD9-81ED-4DB2-BD59-A6C34878D82A}">
                    <a16:rowId xmlns:a16="http://schemas.microsoft.com/office/drawing/2014/main" val="3095137108"/>
                  </a:ext>
                </a:extLst>
              </a:tr>
              <a:tr h="307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Silverdale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7" marR="9277" marT="927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79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77" marR="9277" marT="9277" marB="0" anchor="b"/>
                </a:tc>
                <a:extLst>
                  <a:ext uri="{0D108BD9-81ED-4DB2-BD59-A6C34878D82A}">
                    <a16:rowId xmlns:a16="http://schemas.microsoft.com/office/drawing/2014/main" val="21230568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529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C886788-700E-4D20-9F80-E0E96837A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1850674C-4E08-4C62-A3E2-6337FE4F7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9285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BCE4FF05-2B0C-4C97-A9B4-E163085A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1665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714FBD-D8E6-42A4-8AD5-5E19BCAC37A4}"/>
              </a:ext>
            </a:extLst>
          </p:cNvPr>
          <p:cNvSpPr txBox="1"/>
          <p:nvPr/>
        </p:nvSpPr>
        <p:spPr>
          <a:xfrm>
            <a:off x="347072" y="1113877"/>
            <a:ext cx="3017520" cy="320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dirty="0">
                <a:latin typeface="+mj-lt"/>
                <a:ea typeface="+mj-ea"/>
                <a:cs typeface="+mj-cs"/>
              </a:rPr>
              <a:t>And as our committee came to terms with Zoom we both continued meeting and supporting local online workshops and learning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29C2A7A-A6B6-4A56-B11C-8E967D88A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8125DE43-AB10-4828-BB31-46D4FD115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177" y="827729"/>
            <a:ext cx="4491994" cy="253797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DBD7205-E536-4134-8768-AC3E1A3C5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30175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BDA64338-C4EA-4C35-9B9B-F3A555C96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2015" y="4096441"/>
            <a:ext cx="2153412" cy="1803482"/>
          </a:xfrm>
          <a:prstGeom prst="rect">
            <a:avLst/>
          </a:prstGeom>
        </p:spPr>
      </p:pic>
      <p:pic>
        <p:nvPicPr>
          <p:cNvPr id="6" name="Picture 5" descr="A picture containing text, window, sign&#10;&#10;Description automatically generated">
            <a:extLst>
              <a:ext uri="{FF2B5EF4-FFF2-40B4-BE49-F238E27FC236}">
                <a16:creationId xmlns:a16="http://schemas.microsoft.com/office/drawing/2014/main" id="{44BAB93E-25AC-4358-8EE0-848D2BBB32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8759" y="4096441"/>
            <a:ext cx="2153412" cy="180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01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CAB1E8-8195-4748-BE71-FF806D868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181" y="633619"/>
            <a:ext cx="3209537" cy="5495925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9175" y="1170432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094" y="2121408"/>
            <a:ext cx="2496312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A801B8-327A-4251-808E-C423B407C8F3}"/>
              </a:ext>
            </a:extLst>
          </p:cNvPr>
          <p:cNvSpPr txBox="1"/>
          <p:nvPr/>
        </p:nvSpPr>
        <p:spPr>
          <a:xfrm>
            <a:off x="544782" y="2359153"/>
            <a:ext cx="2558034" cy="29225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In May and June we also took advantage of a free opportunity for a rotating billboard at Wairau Road, North Shore to promote Business Whangaparaoa and the Coast as a great destination. </a:t>
            </a:r>
            <a:endParaRPr lang="en-US" sz="2200" b="1" dirty="0"/>
          </a:p>
        </p:txBody>
      </p:sp>
      <p:pic>
        <p:nvPicPr>
          <p:cNvPr id="4" name="Picture 3" descr="A picture containing text, outdoor, sign&#10;&#10;Description automatically generated">
            <a:extLst>
              <a:ext uri="{FF2B5EF4-FFF2-40B4-BE49-F238E27FC236}">
                <a16:creationId xmlns:a16="http://schemas.microsoft.com/office/drawing/2014/main" id="{F07A4168-E51C-408C-AD06-B076AEB348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75" r="7852" b="-2"/>
          <a:stretch/>
        </p:blipFill>
        <p:spPr>
          <a:xfrm>
            <a:off x="3843337" y="634382"/>
            <a:ext cx="4992910" cy="54951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6DF72C-7F5E-4069-9F77-1B3CE6F4C862}"/>
              </a:ext>
            </a:extLst>
          </p:cNvPr>
          <p:cNvSpPr txBox="1"/>
          <p:nvPr/>
        </p:nvSpPr>
        <p:spPr>
          <a:xfrm>
            <a:off x="461303" y="928048"/>
            <a:ext cx="30822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#BEACOASTIE FOR A DAY</a:t>
            </a:r>
          </a:p>
        </p:txBody>
      </p:sp>
    </p:spTree>
    <p:extLst>
      <p:ext uri="{BB962C8B-B14F-4D97-AF65-F5344CB8AC3E}">
        <p14:creationId xmlns:p14="http://schemas.microsoft.com/office/powerpoint/2010/main" val="2122066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B2069EE-A08E-44F0-B3F9-3CF8CC2DC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95055" cy="6857542"/>
          </a:xfrm>
          <a:custGeom>
            <a:avLst/>
            <a:gdLst>
              <a:gd name="connsiteX0" fmla="*/ 0 w 6126740"/>
              <a:gd name="connsiteY0" fmla="*/ 0 h 6857542"/>
              <a:gd name="connsiteX1" fmla="*/ 4980067 w 6126740"/>
              <a:gd name="connsiteY1" fmla="*/ 0 h 6857542"/>
              <a:gd name="connsiteX2" fmla="*/ 4992714 w 6126740"/>
              <a:gd name="connsiteY2" fmla="*/ 31774 h 6857542"/>
              <a:gd name="connsiteX3" fmla="*/ 6047722 w 6126740"/>
              <a:gd name="connsiteY3" fmla="*/ 2682457 h 6857542"/>
              <a:gd name="connsiteX4" fmla="*/ 6047722 w 6126740"/>
              <a:gd name="connsiteY4" fmla="*/ 3752208 h 6857542"/>
              <a:gd name="connsiteX5" fmla="*/ 4890218 w 6126740"/>
              <a:gd name="connsiteY5" fmla="*/ 6660411 h 6857542"/>
              <a:gd name="connsiteX6" fmla="*/ 4811756 w 6126740"/>
              <a:gd name="connsiteY6" fmla="*/ 6857542 h 6857542"/>
              <a:gd name="connsiteX7" fmla="*/ 0 w 6126740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26740" h="6857542">
                <a:moveTo>
                  <a:pt x="0" y="0"/>
                </a:moveTo>
                <a:lnTo>
                  <a:pt x="4980067" y="0"/>
                </a:lnTo>
                <a:lnTo>
                  <a:pt x="4992714" y="31774"/>
                </a:lnTo>
                <a:cubicBezTo>
                  <a:pt x="6047722" y="2682457"/>
                  <a:pt x="6047722" y="2682457"/>
                  <a:pt x="6047722" y="2682457"/>
                </a:cubicBezTo>
                <a:cubicBezTo>
                  <a:pt x="6153080" y="2988100"/>
                  <a:pt x="6153080" y="3446565"/>
                  <a:pt x="6047722" y="3752208"/>
                </a:cubicBezTo>
                <a:cubicBezTo>
                  <a:pt x="5563735" y="4968215"/>
                  <a:pt x="5185620" y="5918220"/>
                  <a:pt x="4890218" y="6660411"/>
                </a:cubicBezTo>
                <a:lnTo>
                  <a:pt x="4811756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D3D1D7-4A47-473E-86D5-C0DBFE8613B5}"/>
              </a:ext>
            </a:extLst>
          </p:cNvPr>
          <p:cNvSpPr txBox="1"/>
          <p:nvPr/>
        </p:nvSpPr>
        <p:spPr>
          <a:xfrm>
            <a:off x="218363" y="986701"/>
            <a:ext cx="4067033" cy="21740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Our Network event planned for 26 May was postponed for a few weeks with there still a reluctance for people to “mingle”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9888C69-11CC-40BA-BABF-F9B7E11C9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0060" y="640080"/>
            <a:ext cx="846286" cy="847206"/>
            <a:chOff x="5307830" y="325570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737D08C8-52AD-4B7E-A217-E28E1AF00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307830" y="577396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0ED11528-93DA-433F-9B3C-21106EFDB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5720" y="325570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C12A80B-59E8-4E39-88E9-2C370EA1E064}"/>
              </a:ext>
            </a:extLst>
          </p:cNvPr>
          <p:cNvSpPr txBox="1"/>
          <p:nvPr/>
        </p:nvSpPr>
        <p:spPr>
          <a:xfrm>
            <a:off x="218364" y="3974248"/>
            <a:ext cx="3657599" cy="27412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bg1"/>
                </a:solidFill>
              </a:rPr>
              <a:t>Further tragedy struck this event with sad passing of Stu’s son in early June and the departure of our Business Activator unexpectedly to the UK.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chemeClr val="bg1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bg1"/>
                </a:solidFill>
              </a:rPr>
              <a:t>It was postponed indefinitely at this stage.</a:t>
            </a:r>
          </a:p>
        </p:txBody>
      </p:sp>
      <p:pic>
        <p:nvPicPr>
          <p:cNvPr id="6" name="Picture 5" descr="A picture containing text, person, person&#10;&#10;Description automatically generated">
            <a:extLst>
              <a:ext uri="{FF2B5EF4-FFF2-40B4-BE49-F238E27FC236}">
                <a16:creationId xmlns:a16="http://schemas.microsoft.com/office/drawing/2014/main" id="{C9621E9F-FFF4-4747-99F4-B2F099EFF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538" y="222541"/>
            <a:ext cx="4168098" cy="641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564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21B57C-5C48-4E49-B751-E14CCDC96B13}"/>
              </a:ext>
            </a:extLst>
          </p:cNvPr>
          <p:cNvSpPr txBox="1"/>
          <p:nvPr/>
        </p:nvSpPr>
        <p:spPr>
          <a:xfrm>
            <a:off x="245659" y="2156999"/>
            <a:ext cx="3021687" cy="3785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/>
              <a:t>Two events that did go ahead were successful mid-year and end of year Christmas casual networking and drinks! Yay!!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557784"/>
            <a:ext cx="493807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brushing the teeth&#10;&#10;Description automatically generated">
            <a:extLst>
              <a:ext uri="{FF2B5EF4-FFF2-40B4-BE49-F238E27FC236}">
                <a16:creationId xmlns:a16="http://schemas.microsoft.com/office/drawing/2014/main" id="{FD4775CB-83DF-41CF-86F5-40D79F8EC2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7" r="1" b="3004"/>
          <a:stretch/>
        </p:blipFill>
        <p:spPr>
          <a:xfrm>
            <a:off x="4054396" y="2093309"/>
            <a:ext cx="4514498" cy="266813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35513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7A732D-7A83-4AAB-8C29-F8B6AA596CF9}"/>
              </a:ext>
            </a:extLst>
          </p:cNvPr>
          <p:cNvSpPr txBox="1"/>
          <p:nvPr/>
        </p:nvSpPr>
        <p:spPr>
          <a:xfrm>
            <a:off x="368490" y="273489"/>
            <a:ext cx="8434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/>
              <a:t>In April, as Memberships came up for renewal, it was decided, in a bid to retain members we would offer membership fees could be paid in 2 instalments over the year.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9CD481-2687-478E-B99E-451865422514}"/>
              </a:ext>
            </a:extLst>
          </p:cNvPr>
          <p:cNvSpPr txBox="1"/>
          <p:nvPr/>
        </p:nvSpPr>
        <p:spPr>
          <a:xfrm>
            <a:off x="354842" y="5733998"/>
            <a:ext cx="8434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/>
              <a:t>After some (expected) membership losses at end of July we held a Membership meeting to discuss potential growth and strategy going forward. We also finally formulated our Sponsor plan.</a:t>
            </a:r>
            <a:endParaRPr lang="en-US" dirty="0"/>
          </a:p>
        </p:txBody>
      </p:sp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909D7E5-D0C3-4B99-92E3-ED26B86F0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46" y="895996"/>
            <a:ext cx="7942304" cy="460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484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9285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1665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537A74-3199-4B08-B446-704C3D15D5D2}"/>
              </a:ext>
            </a:extLst>
          </p:cNvPr>
          <p:cNvSpPr txBox="1"/>
          <p:nvPr/>
        </p:nvSpPr>
        <p:spPr>
          <a:xfrm>
            <a:off x="358485" y="1122363"/>
            <a:ext cx="301752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 also managed to reschedule our Marine BBQ. Out of which a potential end of year Marine Market could evolve.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30175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E013BC55-5509-4A8C-B548-16F5F492C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692" y="1351128"/>
            <a:ext cx="4942702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28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279510-82DC-48BF-A7F8-16294B2C80C6}"/>
              </a:ext>
            </a:extLst>
          </p:cNvPr>
          <p:cNvSpPr txBox="1"/>
          <p:nvPr/>
        </p:nvSpPr>
        <p:spPr>
          <a:xfrm>
            <a:off x="227390" y="1536290"/>
            <a:ext cx="3102663" cy="3785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With </a:t>
            </a:r>
            <a:r>
              <a:rPr lang="en-US" sz="2200" dirty="0" err="1"/>
              <a:t>Covid</a:t>
            </a:r>
            <a:r>
              <a:rPr lang="en-US" sz="2200" dirty="0"/>
              <a:t> restrictions lifted and businesses keen to get out we continued on schedule for our August network event.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However unfortunately NZ was thrown back into lockdown the day before the scheduled event hence a further postponement.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557784"/>
            <a:ext cx="493807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B97BD9E4-9BF4-47E7-9AA1-94E277B32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0675" y="807593"/>
            <a:ext cx="4361940" cy="5239568"/>
          </a:xfrm>
          <a:prstGeom prst="rect">
            <a:avLst/>
          </a:prstGeom>
          <a:effectLst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87A455D-1CAD-4868-A86E-35BC4F49A161}"/>
              </a:ext>
            </a:extLst>
          </p:cNvPr>
          <p:cNvSpPr/>
          <p:nvPr/>
        </p:nvSpPr>
        <p:spPr>
          <a:xfrm rot="18836136">
            <a:off x="3812466" y="2697046"/>
            <a:ext cx="522661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Postponed</a:t>
            </a:r>
          </a:p>
        </p:txBody>
      </p:sp>
    </p:spTree>
    <p:extLst>
      <p:ext uri="{BB962C8B-B14F-4D97-AF65-F5344CB8AC3E}">
        <p14:creationId xmlns:p14="http://schemas.microsoft.com/office/powerpoint/2010/main" val="3908325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6FC9B80-93C7-4A8E-80F9-67E218482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1D39D31-4CCD-4B76-9350-5B4F35B7E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3414000"/>
          </a:xfrm>
          <a:custGeom>
            <a:avLst/>
            <a:gdLst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87270 w 12192000"/>
              <a:gd name="connsiteY9" fmla="*/ 3218023 h 3414000"/>
              <a:gd name="connsiteX10" fmla="*/ 11648792 w 12192000"/>
              <a:gd name="connsiteY10" fmla="*/ 3216275 h 3414000"/>
              <a:gd name="connsiteX11" fmla="*/ 11557423 w 12192000"/>
              <a:gd name="connsiteY11" fmla="*/ 3195513 h 3414000"/>
              <a:gd name="connsiteX12" fmla="*/ 11336983 w 12192000"/>
              <a:gd name="connsiteY12" fmla="*/ 3096805 h 3414000"/>
              <a:gd name="connsiteX13" fmla="*/ 11200090 w 12192000"/>
              <a:gd name="connsiteY13" fmla="*/ 3066866 h 3414000"/>
              <a:gd name="connsiteX14" fmla="*/ 10939288 w 12192000"/>
              <a:gd name="connsiteY14" fmla="*/ 2855023 h 3414000"/>
              <a:gd name="connsiteX15" fmla="*/ 10563475 w 12192000"/>
              <a:gd name="connsiteY15" fmla="*/ 2792135 h 3414000"/>
              <a:gd name="connsiteX16" fmla="*/ 10136739 w 12192000"/>
              <a:gd name="connsiteY16" fmla="*/ 2801901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87270 w 12192000"/>
              <a:gd name="connsiteY9" fmla="*/ 3218023 h 3414000"/>
              <a:gd name="connsiteX10" fmla="*/ 11648792 w 12192000"/>
              <a:gd name="connsiteY10" fmla="*/ 3216275 h 3414000"/>
              <a:gd name="connsiteX11" fmla="*/ 11557423 w 12192000"/>
              <a:gd name="connsiteY11" fmla="*/ 3195513 h 3414000"/>
              <a:gd name="connsiteX12" fmla="*/ 11336983 w 12192000"/>
              <a:gd name="connsiteY12" fmla="*/ 3096805 h 3414000"/>
              <a:gd name="connsiteX13" fmla="*/ 11200090 w 12192000"/>
              <a:gd name="connsiteY13" fmla="*/ 3066866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136739 w 12192000"/>
              <a:gd name="connsiteY16" fmla="*/ 2801901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87270 w 12192000"/>
              <a:gd name="connsiteY9" fmla="*/ 3218023 h 3414000"/>
              <a:gd name="connsiteX10" fmla="*/ 11648792 w 12192000"/>
              <a:gd name="connsiteY10" fmla="*/ 3216275 h 3414000"/>
              <a:gd name="connsiteX11" fmla="*/ 11557423 w 12192000"/>
              <a:gd name="connsiteY11" fmla="*/ 3195513 h 3414000"/>
              <a:gd name="connsiteX12" fmla="*/ 11336983 w 12192000"/>
              <a:gd name="connsiteY12" fmla="*/ 3096805 h 3414000"/>
              <a:gd name="connsiteX13" fmla="*/ 11200090 w 12192000"/>
              <a:gd name="connsiteY13" fmla="*/ 3066866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393914 w 12192000"/>
              <a:gd name="connsiteY16" fmla="*/ 2801901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87270 w 12192000"/>
              <a:gd name="connsiteY9" fmla="*/ 3218023 h 3414000"/>
              <a:gd name="connsiteX10" fmla="*/ 11648792 w 12192000"/>
              <a:gd name="connsiteY10" fmla="*/ 3216275 h 3414000"/>
              <a:gd name="connsiteX11" fmla="*/ 11557423 w 12192000"/>
              <a:gd name="connsiteY11" fmla="*/ 3195513 h 3414000"/>
              <a:gd name="connsiteX12" fmla="*/ 11336983 w 12192000"/>
              <a:gd name="connsiteY12" fmla="*/ 3096805 h 3414000"/>
              <a:gd name="connsiteX13" fmla="*/ 11200090 w 12192000"/>
              <a:gd name="connsiteY13" fmla="*/ 3066866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393914 w 12192000"/>
              <a:gd name="connsiteY16" fmla="*/ 2801901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87270 w 12192000"/>
              <a:gd name="connsiteY9" fmla="*/ 3218023 h 3414000"/>
              <a:gd name="connsiteX10" fmla="*/ 11648792 w 12192000"/>
              <a:gd name="connsiteY10" fmla="*/ 3216275 h 3414000"/>
              <a:gd name="connsiteX11" fmla="*/ 11557423 w 12192000"/>
              <a:gd name="connsiteY11" fmla="*/ 3195513 h 3414000"/>
              <a:gd name="connsiteX12" fmla="*/ 11336983 w 12192000"/>
              <a:gd name="connsiteY12" fmla="*/ 3096805 h 3414000"/>
              <a:gd name="connsiteX13" fmla="*/ 11200090 w 12192000"/>
              <a:gd name="connsiteY13" fmla="*/ 3066866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393914 w 12192000"/>
              <a:gd name="connsiteY16" fmla="*/ 2801901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87270 w 12192000"/>
              <a:gd name="connsiteY9" fmla="*/ 3218023 h 3414000"/>
              <a:gd name="connsiteX10" fmla="*/ 11648792 w 12192000"/>
              <a:gd name="connsiteY10" fmla="*/ 3216275 h 3414000"/>
              <a:gd name="connsiteX11" fmla="*/ 11557423 w 12192000"/>
              <a:gd name="connsiteY11" fmla="*/ 3195513 h 3414000"/>
              <a:gd name="connsiteX12" fmla="*/ 11336983 w 12192000"/>
              <a:gd name="connsiteY12" fmla="*/ 3096805 h 3414000"/>
              <a:gd name="connsiteX13" fmla="*/ 11200090 w 12192000"/>
              <a:gd name="connsiteY13" fmla="*/ 3066866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87270 w 12192000"/>
              <a:gd name="connsiteY9" fmla="*/ 3218023 h 3414000"/>
              <a:gd name="connsiteX10" fmla="*/ 11648792 w 12192000"/>
              <a:gd name="connsiteY10" fmla="*/ 3216275 h 3414000"/>
              <a:gd name="connsiteX11" fmla="*/ 11557423 w 12192000"/>
              <a:gd name="connsiteY11" fmla="*/ 31955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87270 w 12192000"/>
              <a:gd name="connsiteY9" fmla="*/ 3218023 h 3414000"/>
              <a:gd name="connsiteX10" fmla="*/ 11648792 w 12192000"/>
              <a:gd name="connsiteY10" fmla="*/ 3216275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87270 w 12192000"/>
              <a:gd name="connsiteY9" fmla="*/ 321802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91660 w 12192000"/>
              <a:gd name="connsiteY5" fmla="*/ 3329430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144429 w 12192000"/>
              <a:gd name="connsiteY4" fmla="*/ 3375519 h 3414000"/>
              <a:gd name="connsiteX5" fmla="*/ 12015460 w 12192000"/>
              <a:gd name="connsiteY5" fmla="*/ 3343718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096804 w 12192000"/>
              <a:gd name="connsiteY4" fmla="*/ 3337419 h 3414000"/>
              <a:gd name="connsiteX5" fmla="*/ 12015460 w 12192000"/>
              <a:gd name="connsiteY5" fmla="*/ 3343718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74509 w 12192000"/>
              <a:gd name="connsiteY3" fmla="*/ 336769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73012 w 12192000"/>
              <a:gd name="connsiteY22" fmla="*/ 32502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046142 w 12192000"/>
              <a:gd name="connsiteY21" fmla="*/ 3203263 h 3414000"/>
              <a:gd name="connsiteX22" fmla="*/ 1560312 w 12192000"/>
              <a:gd name="connsiteY22" fmla="*/ 3212173 h 3414000"/>
              <a:gd name="connsiteX23" fmla="*/ 1304604 w 12192000"/>
              <a:gd name="connsiteY23" fmla="*/ 3185587 h 3414000"/>
              <a:gd name="connsiteX24" fmla="*/ 1160924 w 12192000"/>
              <a:gd name="connsiteY24" fmla="*/ 3219675 h 3414000"/>
              <a:gd name="connsiteX25" fmla="*/ 909691 w 12192000"/>
              <a:gd name="connsiteY25" fmla="*/ 3216917 h 3414000"/>
              <a:gd name="connsiteX26" fmla="*/ 764022 w 12192000"/>
              <a:gd name="connsiteY26" fmla="*/ 3235844 h 3414000"/>
              <a:gd name="connsiteX27" fmla="*/ 701916 w 12192000"/>
              <a:gd name="connsiteY27" fmla="*/ 3250221 h 3414000"/>
              <a:gd name="connsiteX28" fmla="*/ 408703 w 12192000"/>
              <a:gd name="connsiteY28" fmla="*/ 3323459 h 3414000"/>
              <a:gd name="connsiteX29" fmla="*/ 369867 w 12192000"/>
              <a:gd name="connsiteY29" fmla="*/ 3339093 h 3414000"/>
              <a:gd name="connsiteX30" fmla="*/ 318912 w 12192000"/>
              <a:gd name="connsiteY30" fmla="*/ 3367911 h 3414000"/>
              <a:gd name="connsiteX31" fmla="*/ 119549 w 12192000"/>
              <a:gd name="connsiteY31" fmla="*/ 3404650 h 3414000"/>
              <a:gd name="connsiteX32" fmla="*/ 0 w 12192000"/>
              <a:gd name="connsiteY32" fmla="*/ 3414000 h 3414000"/>
              <a:gd name="connsiteX33" fmla="*/ 0 w 12192000"/>
              <a:gd name="connsiteY33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305050 w 12192000"/>
              <a:gd name="connsiteY21" fmla="*/ 3162300 h 3414000"/>
              <a:gd name="connsiteX22" fmla="*/ 2046142 w 12192000"/>
              <a:gd name="connsiteY22" fmla="*/ 3203263 h 3414000"/>
              <a:gd name="connsiteX23" fmla="*/ 1560312 w 12192000"/>
              <a:gd name="connsiteY23" fmla="*/ 3212173 h 3414000"/>
              <a:gd name="connsiteX24" fmla="*/ 1304604 w 12192000"/>
              <a:gd name="connsiteY24" fmla="*/ 3185587 h 3414000"/>
              <a:gd name="connsiteX25" fmla="*/ 1160924 w 12192000"/>
              <a:gd name="connsiteY25" fmla="*/ 3219675 h 3414000"/>
              <a:gd name="connsiteX26" fmla="*/ 909691 w 12192000"/>
              <a:gd name="connsiteY26" fmla="*/ 3216917 h 3414000"/>
              <a:gd name="connsiteX27" fmla="*/ 764022 w 12192000"/>
              <a:gd name="connsiteY27" fmla="*/ 3235844 h 3414000"/>
              <a:gd name="connsiteX28" fmla="*/ 701916 w 12192000"/>
              <a:gd name="connsiteY28" fmla="*/ 3250221 h 3414000"/>
              <a:gd name="connsiteX29" fmla="*/ 408703 w 12192000"/>
              <a:gd name="connsiteY29" fmla="*/ 3323459 h 3414000"/>
              <a:gd name="connsiteX30" fmla="*/ 369867 w 12192000"/>
              <a:gd name="connsiteY30" fmla="*/ 3339093 h 3414000"/>
              <a:gd name="connsiteX31" fmla="*/ 318912 w 12192000"/>
              <a:gd name="connsiteY31" fmla="*/ 3367911 h 3414000"/>
              <a:gd name="connsiteX32" fmla="*/ 119549 w 12192000"/>
              <a:gd name="connsiteY32" fmla="*/ 3404650 h 3414000"/>
              <a:gd name="connsiteX33" fmla="*/ 0 w 12192000"/>
              <a:gd name="connsiteY33" fmla="*/ 3414000 h 3414000"/>
              <a:gd name="connsiteX34" fmla="*/ 0 w 12192000"/>
              <a:gd name="connsiteY34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560312 w 12192000"/>
              <a:gd name="connsiteY23" fmla="*/ 3212173 h 3414000"/>
              <a:gd name="connsiteX24" fmla="*/ 1304604 w 12192000"/>
              <a:gd name="connsiteY24" fmla="*/ 3185587 h 3414000"/>
              <a:gd name="connsiteX25" fmla="*/ 1160924 w 12192000"/>
              <a:gd name="connsiteY25" fmla="*/ 3219675 h 3414000"/>
              <a:gd name="connsiteX26" fmla="*/ 909691 w 12192000"/>
              <a:gd name="connsiteY26" fmla="*/ 3216917 h 3414000"/>
              <a:gd name="connsiteX27" fmla="*/ 764022 w 12192000"/>
              <a:gd name="connsiteY27" fmla="*/ 3235844 h 3414000"/>
              <a:gd name="connsiteX28" fmla="*/ 701916 w 12192000"/>
              <a:gd name="connsiteY28" fmla="*/ 3250221 h 3414000"/>
              <a:gd name="connsiteX29" fmla="*/ 408703 w 12192000"/>
              <a:gd name="connsiteY29" fmla="*/ 3323459 h 3414000"/>
              <a:gd name="connsiteX30" fmla="*/ 369867 w 12192000"/>
              <a:gd name="connsiteY30" fmla="*/ 3339093 h 3414000"/>
              <a:gd name="connsiteX31" fmla="*/ 318912 w 12192000"/>
              <a:gd name="connsiteY31" fmla="*/ 3367911 h 3414000"/>
              <a:gd name="connsiteX32" fmla="*/ 119549 w 12192000"/>
              <a:gd name="connsiteY32" fmla="*/ 3404650 h 3414000"/>
              <a:gd name="connsiteX33" fmla="*/ 0 w 12192000"/>
              <a:gd name="connsiteY33" fmla="*/ 3414000 h 3414000"/>
              <a:gd name="connsiteX34" fmla="*/ 0 w 12192000"/>
              <a:gd name="connsiteY34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873250 w 12192000"/>
              <a:gd name="connsiteY23" fmla="*/ 3162300 h 3414000"/>
              <a:gd name="connsiteX24" fmla="*/ 1560312 w 12192000"/>
              <a:gd name="connsiteY24" fmla="*/ 3212173 h 3414000"/>
              <a:gd name="connsiteX25" fmla="*/ 1304604 w 12192000"/>
              <a:gd name="connsiteY25" fmla="*/ 3185587 h 3414000"/>
              <a:gd name="connsiteX26" fmla="*/ 1160924 w 12192000"/>
              <a:gd name="connsiteY26" fmla="*/ 3219675 h 3414000"/>
              <a:gd name="connsiteX27" fmla="*/ 909691 w 12192000"/>
              <a:gd name="connsiteY27" fmla="*/ 3216917 h 3414000"/>
              <a:gd name="connsiteX28" fmla="*/ 764022 w 12192000"/>
              <a:gd name="connsiteY28" fmla="*/ 3235844 h 3414000"/>
              <a:gd name="connsiteX29" fmla="*/ 701916 w 12192000"/>
              <a:gd name="connsiteY29" fmla="*/ 3250221 h 3414000"/>
              <a:gd name="connsiteX30" fmla="*/ 408703 w 12192000"/>
              <a:gd name="connsiteY30" fmla="*/ 3323459 h 3414000"/>
              <a:gd name="connsiteX31" fmla="*/ 369867 w 12192000"/>
              <a:gd name="connsiteY31" fmla="*/ 3339093 h 3414000"/>
              <a:gd name="connsiteX32" fmla="*/ 318912 w 12192000"/>
              <a:gd name="connsiteY32" fmla="*/ 3367911 h 3414000"/>
              <a:gd name="connsiteX33" fmla="*/ 119549 w 12192000"/>
              <a:gd name="connsiteY33" fmla="*/ 3404650 h 3414000"/>
              <a:gd name="connsiteX34" fmla="*/ 0 w 12192000"/>
              <a:gd name="connsiteY34" fmla="*/ 3414000 h 3414000"/>
              <a:gd name="connsiteX35" fmla="*/ 0 w 12192000"/>
              <a:gd name="connsiteY35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835150 w 12192000"/>
              <a:gd name="connsiteY23" fmla="*/ 3200400 h 3414000"/>
              <a:gd name="connsiteX24" fmla="*/ 1560312 w 12192000"/>
              <a:gd name="connsiteY24" fmla="*/ 3212173 h 3414000"/>
              <a:gd name="connsiteX25" fmla="*/ 1304604 w 12192000"/>
              <a:gd name="connsiteY25" fmla="*/ 3185587 h 3414000"/>
              <a:gd name="connsiteX26" fmla="*/ 1160924 w 12192000"/>
              <a:gd name="connsiteY26" fmla="*/ 3219675 h 3414000"/>
              <a:gd name="connsiteX27" fmla="*/ 909691 w 12192000"/>
              <a:gd name="connsiteY27" fmla="*/ 3216917 h 3414000"/>
              <a:gd name="connsiteX28" fmla="*/ 764022 w 12192000"/>
              <a:gd name="connsiteY28" fmla="*/ 3235844 h 3414000"/>
              <a:gd name="connsiteX29" fmla="*/ 701916 w 12192000"/>
              <a:gd name="connsiteY29" fmla="*/ 3250221 h 3414000"/>
              <a:gd name="connsiteX30" fmla="*/ 408703 w 12192000"/>
              <a:gd name="connsiteY30" fmla="*/ 3323459 h 3414000"/>
              <a:gd name="connsiteX31" fmla="*/ 369867 w 12192000"/>
              <a:gd name="connsiteY31" fmla="*/ 3339093 h 3414000"/>
              <a:gd name="connsiteX32" fmla="*/ 318912 w 12192000"/>
              <a:gd name="connsiteY32" fmla="*/ 3367911 h 3414000"/>
              <a:gd name="connsiteX33" fmla="*/ 119549 w 12192000"/>
              <a:gd name="connsiteY33" fmla="*/ 3404650 h 3414000"/>
              <a:gd name="connsiteX34" fmla="*/ 0 w 12192000"/>
              <a:gd name="connsiteY34" fmla="*/ 3414000 h 3414000"/>
              <a:gd name="connsiteX35" fmla="*/ 0 w 12192000"/>
              <a:gd name="connsiteY35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661142 w 12192000"/>
              <a:gd name="connsiteY17" fmla="*/ 27871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835150 w 12192000"/>
              <a:gd name="connsiteY23" fmla="*/ 3200400 h 3414000"/>
              <a:gd name="connsiteX24" fmla="*/ 1560312 w 12192000"/>
              <a:gd name="connsiteY24" fmla="*/ 3212173 h 3414000"/>
              <a:gd name="connsiteX25" fmla="*/ 1304604 w 12192000"/>
              <a:gd name="connsiteY25" fmla="*/ 3185587 h 3414000"/>
              <a:gd name="connsiteX26" fmla="*/ 1160924 w 12192000"/>
              <a:gd name="connsiteY26" fmla="*/ 3219675 h 3414000"/>
              <a:gd name="connsiteX27" fmla="*/ 909691 w 12192000"/>
              <a:gd name="connsiteY27" fmla="*/ 3216917 h 3414000"/>
              <a:gd name="connsiteX28" fmla="*/ 764022 w 12192000"/>
              <a:gd name="connsiteY28" fmla="*/ 3235844 h 3414000"/>
              <a:gd name="connsiteX29" fmla="*/ 701916 w 12192000"/>
              <a:gd name="connsiteY29" fmla="*/ 3250221 h 3414000"/>
              <a:gd name="connsiteX30" fmla="*/ 408703 w 12192000"/>
              <a:gd name="connsiteY30" fmla="*/ 3323459 h 3414000"/>
              <a:gd name="connsiteX31" fmla="*/ 369867 w 12192000"/>
              <a:gd name="connsiteY31" fmla="*/ 3339093 h 3414000"/>
              <a:gd name="connsiteX32" fmla="*/ 318912 w 12192000"/>
              <a:gd name="connsiteY32" fmla="*/ 3367911 h 3414000"/>
              <a:gd name="connsiteX33" fmla="*/ 119549 w 12192000"/>
              <a:gd name="connsiteY33" fmla="*/ 3404650 h 3414000"/>
              <a:gd name="connsiteX34" fmla="*/ 0 w 12192000"/>
              <a:gd name="connsiteY34" fmla="*/ 3414000 h 3414000"/>
              <a:gd name="connsiteX35" fmla="*/ 0 w 12192000"/>
              <a:gd name="connsiteY35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724642 w 12192000"/>
              <a:gd name="connsiteY17" fmla="*/ 28379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835150 w 12192000"/>
              <a:gd name="connsiteY23" fmla="*/ 3200400 h 3414000"/>
              <a:gd name="connsiteX24" fmla="*/ 1560312 w 12192000"/>
              <a:gd name="connsiteY24" fmla="*/ 3212173 h 3414000"/>
              <a:gd name="connsiteX25" fmla="*/ 1304604 w 12192000"/>
              <a:gd name="connsiteY25" fmla="*/ 3185587 h 3414000"/>
              <a:gd name="connsiteX26" fmla="*/ 1160924 w 12192000"/>
              <a:gd name="connsiteY26" fmla="*/ 3219675 h 3414000"/>
              <a:gd name="connsiteX27" fmla="*/ 909691 w 12192000"/>
              <a:gd name="connsiteY27" fmla="*/ 3216917 h 3414000"/>
              <a:gd name="connsiteX28" fmla="*/ 764022 w 12192000"/>
              <a:gd name="connsiteY28" fmla="*/ 3235844 h 3414000"/>
              <a:gd name="connsiteX29" fmla="*/ 701916 w 12192000"/>
              <a:gd name="connsiteY29" fmla="*/ 3250221 h 3414000"/>
              <a:gd name="connsiteX30" fmla="*/ 408703 w 12192000"/>
              <a:gd name="connsiteY30" fmla="*/ 3323459 h 3414000"/>
              <a:gd name="connsiteX31" fmla="*/ 369867 w 12192000"/>
              <a:gd name="connsiteY31" fmla="*/ 3339093 h 3414000"/>
              <a:gd name="connsiteX32" fmla="*/ 318912 w 12192000"/>
              <a:gd name="connsiteY32" fmla="*/ 3367911 h 3414000"/>
              <a:gd name="connsiteX33" fmla="*/ 119549 w 12192000"/>
              <a:gd name="connsiteY33" fmla="*/ 3404650 h 3414000"/>
              <a:gd name="connsiteX34" fmla="*/ 0 w 12192000"/>
              <a:gd name="connsiteY34" fmla="*/ 3414000 h 3414000"/>
              <a:gd name="connsiteX35" fmla="*/ 0 w 12192000"/>
              <a:gd name="connsiteY35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546314 w 12192000"/>
              <a:gd name="connsiteY16" fmla="*/ 2811426 h 3414000"/>
              <a:gd name="connsiteX17" fmla="*/ 9724642 w 12192000"/>
              <a:gd name="connsiteY17" fmla="*/ 28379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835150 w 12192000"/>
              <a:gd name="connsiteY23" fmla="*/ 3200400 h 3414000"/>
              <a:gd name="connsiteX24" fmla="*/ 1560312 w 12192000"/>
              <a:gd name="connsiteY24" fmla="*/ 3212173 h 3414000"/>
              <a:gd name="connsiteX25" fmla="*/ 1304604 w 12192000"/>
              <a:gd name="connsiteY25" fmla="*/ 3185587 h 3414000"/>
              <a:gd name="connsiteX26" fmla="*/ 1160924 w 12192000"/>
              <a:gd name="connsiteY26" fmla="*/ 3219675 h 3414000"/>
              <a:gd name="connsiteX27" fmla="*/ 909691 w 12192000"/>
              <a:gd name="connsiteY27" fmla="*/ 3216917 h 3414000"/>
              <a:gd name="connsiteX28" fmla="*/ 764022 w 12192000"/>
              <a:gd name="connsiteY28" fmla="*/ 3235844 h 3414000"/>
              <a:gd name="connsiteX29" fmla="*/ 701916 w 12192000"/>
              <a:gd name="connsiteY29" fmla="*/ 3250221 h 3414000"/>
              <a:gd name="connsiteX30" fmla="*/ 408703 w 12192000"/>
              <a:gd name="connsiteY30" fmla="*/ 3323459 h 3414000"/>
              <a:gd name="connsiteX31" fmla="*/ 369867 w 12192000"/>
              <a:gd name="connsiteY31" fmla="*/ 3339093 h 3414000"/>
              <a:gd name="connsiteX32" fmla="*/ 318912 w 12192000"/>
              <a:gd name="connsiteY32" fmla="*/ 3367911 h 3414000"/>
              <a:gd name="connsiteX33" fmla="*/ 119549 w 12192000"/>
              <a:gd name="connsiteY33" fmla="*/ 3404650 h 3414000"/>
              <a:gd name="connsiteX34" fmla="*/ 0 w 12192000"/>
              <a:gd name="connsiteY34" fmla="*/ 3414000 h 3414000"/>
              <a:gd name="connsiteX35" fmla="*/ 0 w 12192000"/>
              <a:gd name="connsiteY35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82550 w 12192000"/>
              <a:gd name="connsiteY15" fmla="*/ 2820710 h 3414000"/>
              <a:gd name="connsiteX16" fmla="*/ 10343114 w 12192000"/>
              <a:gd name="connsiteY16" fmla="*/ 2798726 h 3414000"/>
              <a:gd name="connsiteX17" fmla="*/ 9724642 w 12192000"/>
              <a:gd name="connsiteY17" fmla="*/ 28379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835150 w 12192000"/>
              <a:gd name="connsiteY23" fmla="*/ 3200400 h 3414000"/>
              <a:gd name="connsiteX24" fmla="*/ 1560312 w 12192000"/>
              <a:gd name="connsiteY24" fmla="*/ 3212173 h 3414000"/>
              <a:gd name="connsiteX25" fmla="*/ 1304604 w 12192000"/>
              <a:gd name="connsiteY25" fmla="*/ 3185587 h 3414000"/>
              <a:gd name="connsiteX26" fmla="*/ 1160924 w 12192000"/>
              <a:gd name="connsiteY26" fmla="*/ 3219675 h 3414000"/>
              <a:gd name="connsiteX27" fmla="*/ 909691 w 12192000"/>
              <a:gd name="connsiteY27" fmla="*/ 3216917 h 3414000"/>
              <a:gd name="connsiteX28" fmla="*/ 764022 w 12192000"/>
              <a:gd name="connsiteY28" fmla="*/ 3235844 h 3414000"/>
              <a:gd name="connsiteX29" fmla="*/ 701916 w 12192000"/>
              <a:gd name="connsiteY29" fmla="*/ 3250221 h 3414000"/>
              <a:gd name="connsiteX30" fmla="*/ 408703 w 12192000"/>
              <a:gd name="connsiteY30" fmla="*/ 3323459 h 3414000"/>
              <a:gd name="connsiteX31" fmla="*/ 369867 w 12192000"/>
              <a:gd name="connsiteY31" fmla="*/ 3339093 h 3414000"/>
              <a:gd name="connsiteX32" fmla="*/ 318912 w 12192000"/>
              <a:gd name="connsiteY32" fmla="*/ 3367911 h 3414000"/>
              <a:gd name="connsiteX33" fmla="*/ 119549 w 12192000"/>
              <a:gd name="connsiteY33" fmla="*/ 3404650 h 3414000"/>
              <a:gd name="connsiteX34" fmla="*/ 0 w 12192000"/>
              <a:gd name="connsiteY34" fmla="*/ 3414000 h 3414000"/>
              <a:gd name="connsiteX35" fmla="*/ 0 w 12192000"/>
              <a:gd name="connsiteY35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44450 w 12192000"/>
              <a:gd name="connsiteY15" fmla="*/ 2833410 h 3414000"/>
              <a:gd name="connsiteX16" fmla="*/ 10343114 w 12192000"/>
              <a:gd name="connsiteY16" fmla="*/ 2798726 h 3414000"/>
              <a:gd name="connsiteX17" fmla="*/ 9724642 w 12192000"/>
              <a:gd name="connsiteY17" fmla="*/ 2837965 h 3414000"/>
              <a:gd name="connsiteX18" fmla="*/ 7709717 w 12192000"/>
              <a:gd name="connsiteY18" fmla="*/ 27959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835150 w 12192000"/>
              <a:gd name="connsiteY23" fmla="*/ 3200400 h 3414000"/>
              <a:gd name="connsiteX24" fmla="*/ 1560312 w 12192000"/>
              <a:gd name="connsiteY24" fmla="*/ 3212173 h 3414000"/>
              <a:gd name="connsiteX25" fmla="*/ 1304604 w 12192000"/>
              <a:gd name="connsiteY25" fmla="*/ 3185587 h 3414000"/>
              <a:gd name="connsiteX26" fmla="*/ 1160924 w 12192000"/>
              <a:gd name="connsiteY26" fmla="*/ 3219675 h 3414000"/>
              <a:gd name="connsiteX27" fmla="*/ 909691 w 12192000"/>
              <a:gd name="connsiteY27" fmla="*/ 3216917 h 3414000"/>
              <a:gd name="connsiteX28" fmla="*/ 764022 w 12192000"/>
              <a:gd name="connsiteY28" fmla="*/ 3235844 h 3414000"/>
              <a:gd name="connsiteX29" fmla="*/ 701916 w 12192000"/>
              <a:gd name="connsiteY29" fmla="*/ 3250221 h 3414000"/>
              <a:gd name="connsiteX30" fmla="*/ 408703 w 12192000"/>
              <a:gd name="connsiteY30" fmla="*/ 3323459 h 3414000"/>
              <a:gd name="connsiteX31" fmla="*/ 369867 w 12192000"/>
              <a:gd name="connsiteY31" fmla="*/ 3339093 h 3414000"/>
              <a:gd name="connsiteX32" fmla="*/ 318912 w 12192000"/>
              <a:gd name="connsiteY32" fmla="*/ 3367911 h 3414000"/>
              <a:gd name="connsiteX33" fmla="*/ 119549 w 12192000"/>
              <a:gd name="connsiteY33" fmla="*/ 3404650 h 3414000"/>
              <a:gd name="connsiteX34" fmla="*/ 0 w 12192000"/>
              <a:gd name="connsiteY34" fmla="*/ 3414000 h 3414000"/>
              <a:gd name="connsiteX35" fmla="*/ 0 w 12192000"/>
              <a:gd name="connsiteY35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44450 w 12192000"/>
              <a:gd name="connsiteY15" fmla="*/ 2833410 h 3414000"/>
              <a:gd name="connsiteX16" fmla="*/ 10343114 w 12192000"/>
              <a:gd name="connsiteY16" fmla="*/ 2798726 h 3414000"/>
              <a:gd name="connsiteX17" fmla="*/ 9724642 w 12192000"/>
              <a:gd name="connsiteY17" fmla="*/ 2837965 h 3414000"/>
              <a:gd name="connsiteX18" fmla="*/ 8039917 w 12192000"/>
              <a:gd name="connsiteY18" fmla="*/ 28340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835150 w 12192000"/>
              <a:gd name="connsiteY23" fmla="*/ 3200400 h 3414000"/>
              <a:gd name="connsiteX24" fmla="*/ 1560312 w 12192000"/>
              <a:gd name="connsiteY24" fmla="*/ 3212173 h 3414000"/>
              <a:gd name="connsiteX25" fmla="*/ 1304604 w 12192000"/>
              <a:gd name="connsiteY25" fmla="*/ 3185587 h 3414000"/>
              <a:gd name="connsiteX26" fmla="*/ 1160924 w 12192000"/>
              <a:gd name="connsiteY26" fmla="*/ 3219675 h 3414000"/>
              <a:gd name="connsiteX27" fmla="*/ 909691 w 12192000"/>
              <a:gd name="connsiteY27" fmla="*/ 3216917 h 3414000"/>
              <a:gd name="connsiteX28" fmla="*/ 764022 w 12192000"/>
              <a:gd name="connsiteY28" fmla="*/ 3235844 h 3414000"/>
              <a:gd name="connsiteX29" fmla="*/ 701916 w 12192000"/>
              <a:gd name="connsiteY29" fmla="*/ 3250221 h 3414000"/>
              <a:gd name="connsiteX30" fmla="*/ 408703 w 12192000"/>
              <a:gd name="connsiteY30" fmla="*/ 3323459 h 3414000"/>
              <a:gd name="connsiteX31" fmla="*/ 369867 w 12192000"/>
              <a:gd name="connsiteY31" fmla="*/ 3339093 h 3414000"/>
              <a:gd name="connsiteX32" fmla="*/ 318912 w 12192000"/>
              <a:gd name="connsiteY32" fmla="*/ 3367911 h 3414000"/>
              <a:gd name="connsiteX33" fmla="*/ 119549 w 12192000"/>
              <a:gd name="connsiteY33" fmla="*/ 3404650 h 3414000"/>
              <a:gd name="connsiteX34" fmla="*/ 0 w 12192000"/>
              <a:gd name="connsiteY34" fmla="*/ 3414000 h 3414000"/>
              <a:gd name="connsiteX35" fmla="*/ 0 w 12192000"/>
              <a:gd name="connsiteY35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0939288 w 12192000"/>
              <a:gd name="connsiteY14" fmla="*/ 2855023 h 3414000"/>
              <a:gd name="connsiteX15" fmla="*/ 10744450 w 12192000"/>
              <a:gd name="connsiteY15" fmla="*/ 2833410 h 3414000"/>
              <a:gd name="connsiteX16" fmla="*/ 10343114 w 12192000"/>
              <a:gd name="connsiteY16" fmla="*/ 2798726 h 3414000"/>
              <a:gd name="connsiteX17" fmla="*/ 9724642 w 12192000"/>
              <a:gd name="connsiteY17" fmla="*/ 2837965 h 3414000"/>
              <a:gd name="connsiteX18" fmla="*/ 8039917 w 12192000"/>
              <a:gd name="connsiteY18" fmla="*/ 2834055 h 3414000"/>
              <a:gd name="connsiteX19" fmla="*/ 6923165 w 12192000"/>
              <a:gd name="connsiteY19" fmla="*/ 2920979 h 3414000"/>
              <a:gd name="connsiteX20" fmla="*/ 3308916 w 12192000"/>
              <a:gd name="connsiteY20" fmla="*/ 3049911 h 3414000"/>
              <a:gd name="connsiteX21" fmla="*/ 2279650 w 12192000"/>
              <a:gd name="connsiteY21" fmla="*/ 3187700 h 3414000"/>
              <a:gd name="connsiteX22" fmla="*/ 2046142 w 12192000"/>
              <a:gd name="connsiteY22" fmla="*/ 3203263 h 3414000"/>
              <a:gd name="connsiteX23" fmla="*/ 1835150 w 12192000"/>
              <a:gd name="connsiteY23" fmla="*/ 3200400 h 3414000"/>
              <a:gd name="connsiteX24" fmla="*/ 1560312 w 12192000"/>
              <a:gd name="connsiteY24" fmla="*/ 3212173 h 3414000"/>
              <a:gd name="connsiteX25" fmla="*/ 1304604 w 12192000"/>
              <a:gd name="connsiteY25" fmla="*/ 3185587 h 3414000"/>
              <a:gd name="connsiteX26" fmla="*/ 1160924 w 12192000"/>
              <a:gd name="connsiteY26" fmla="*/ 3219675 h 3414000"/>
              <a:gd name="connsiteX27" fmla="*/ 909691 w 12192000"/>
              <a:gd name="connsiteY27" fmla="*/ 3216917 h 3414000"/>
              <a:gd name="connsiteX28" fmla="*/ 764022 w 12192000"/>
              <a:gd name="connsiteY28" fmla="*/ 3235844 h 3414000"/>
              <a:gd name="connsiteX29" fmla="*/ 701916 w 12192000"/>
              <a:gd name="connsiteY29" fmla="*/ 3250221 h 3414000"/>
              <a:gd name="connsiteX30" fmla="*/ 408703 w 12192000"/>
              <a:gd name="connsiteY30" fmla="*/ 3323459 h 3414000"/>
              <a:gd name="connsiteX31" fmla="*/ 369867 w 12192000"/>
              <a:gd name="connsiteY31" fmla="*/ 3339093 h 3414000"/>
              <a:gd name="connsiteX32" fmla="*/ 318912 w 12192000"/>
              <a:gd name="connsiteY32" fmla="*/ 3367911 h 3414000"/>
              <a:gd name="connsiteX33" fmla="*/ 119549 w 12192000"/>
              <a:gd name="connsiteY33" fmla="*/ 3404650 h 3414000"/>
              <a:gd name="connsiteX34" fmla="*/ 0 w 12192000"/>
              <a:gd name="connsiteY34" fmla="*/ 3414000 h 3414000"/>
              <a:gd name="connsiteX35" fmla="*/ 0 w 12192000"/>
              <a:gd name="connsiteY35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1059177 w 12192000"/>
              <a:gd name="connsiteY14" fmla="*/ 2907018 h 3414000"/>
              <a:gd name="connsiteX15" fmla="*/ 10939288 w 12192000"/>
              <a:gd name="connsiteY15" fmla="*/ 2855023 h 3414000"/>
              <a:gd name="connsiteX16" fmla="*/ 10744450 w 12192000"/>
              <a:gd name="connsiteY16" fmla="*/ 2833410 h 3414000"/>
              <a:gd name="connsiteX17" fmla="*/ 10343114 w 12192000"/>
              <a:gd name="connsiteY17" fmla="*/ 2798726 h 3414000"/>
              <a:gd name="connsiteX18" fmla="*/ 9724642 w 12192000"/>
              <a:gd name="connsiteY18" fmla="*/ 2837965 h 3414000"/>
              <a:gd name="connsiteX19" fmla="*/ 8039917 w 12192000"/>
              <a:gd name="connsiteY19" fmla="*/ 2834055 h 3414000"/>
              <a:gd name="connsiteX20" fmla="*/ 6923165 w 12192000"/>
              <a:gd name="connsiteY20" fmla="*/ 2920979 h 3414000"/>
              <a:gd name="connsiteX21" fmla="*/ 3308916 w 12192000"/>
              <a:gd name="connsiteY21" fmla="*/ 3049911 h 3414000"/>
              <a:gd name="connsiteX22" fmla="*/ 2279650 w 12192000"/>
              <a:gd name="connsiteY22" fmla="*/ 3187700 h 3414000"/>
              <a:gd name="connsiteX23" fmla="*/ 2046142 w 12192000"/>
              <a:gd name="connsiteY23" fmla="*/ 3203263 h 3414000"/>
              <a:gd name="connsiteX24" fmla="*/ 1835150 w 12192000"/>
              <a:gd name="connsiteY24" fmla="*/ 3200400 h 3414000"/>
              <a:gd name="connsiteX25" fmla="*/ 1560312 w 12192000"/>
              <a:gd name="connsiteY25" fmla="*/ 3212173 h 3414000"/>
              <a:gd name="connsiteX26" fmla="*/ 1304604 w 12192000"/>
              <a:gd name="connsiteY26" fmla="*/ 3185587 h 3414000"/>
              <a:gd name="connsiteX27" fmla="*/ 1160924 w 12192000"/>
              <a:gd name="connsiteY27" fmla="*/ 3219675 h 3414000"/>
              <a:gd name="connsiteX28" fmla="*/ 909691 w 12192000"/>
              <a:gd name="connsiteY28" fmla="*/ 3216917 h 3414000"/>
              <a:gd name="connsiteX29" fmla="*/ 764022 w 12192000"/>
              <a:gd name="connsiteY29" fmla="*/ 3235844 h 3414000"/>
              <a:gd name="connsiteX30" fmla="*/ 701916 w 12192000"/>
              <a:gd name="connsiteY30" fmla="*/ 3250221 h 3414000"/>
              <a:gd name="connsiteX31" fmla="*/ 408703 w 12192000"/>
              <a:gd name="connsiteY31" fmla="*/ 3323459 h 3414000"/>
              <a:gd name="connsiteX32" fmla="*/ 369867 w 12192000"/>
              <a:gd name="connsiteY32" fmla="*/ 3339093 h 3414000"/>
              <a:gd name="connsiteX33" fmla="*/ 318912 w 12192000"/>
              <a:gd name="connsiteY33" fmla="*/ 3367911 h 3414000"/>
              <a:gd name="connsiteX34" fmla="*/ 119549 w 12192000"/>
              <a:gd name="connsiteY34" fmla="*/ 3404650 h 3414000"/>
              <a:gd name="connsiteX35" fmla="*/ 0 w 12192000"/>
              <a:gd name="connsiteY35" fmla="*/ 3414000 h 3414000"/>
              <a:gd name="connsiteX36" fmla="*/ 0 w 12192000"/>
              <a:gd name="connsiteY36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1053220 w 12192000"/>
              <a:gd name="connsiteY14" fmla="*/ 2918932 h 3414000"/>
              <a:gd name="connsiteX15" fmla="*/ 10939288 w 12192000"/>
              <a:gd name="connsiteY15" fmla="*/ 2855023 h 3414000"/>
              <a:gd name="connsiteX16" fmla="*/ 10744450 w 12192000"/>
              <a:gd name="connsiteY16" fmla="*/ 2833410 h 3414000"/>
              <a:gd name="connsiteX17" fmla="*/ 10343114 w 12192000"/>
              <a:gd name="connsiteY17" fmla="*/ 2798726 h 3414000"/>
              <a:gd name="connsiteX18" fmla="*/ 9724642 w 12192000"/>
              <a:gd name="connsiteY18" fmla="*/ 2837965 h 3414000"/>
              <a:gd name="connsiteX19" fmla="*/ 8039917 w 12192000"/>
              <a:gd name="connsiteY19" fmla="*/ 2834055 h 3414000"/>
              <a:gd name="connsiteX20" fmla="*/ 6923165 w 12192000"/>
              <a:gd name="connsiteY20" fmla="*/ 2920979 h 3414000"/>
              <a:gd name="connsiteX21" fmla="*/ 3308916 w 12192000"/>
              <a:gd name="connsiteY21" fmla="*/ 3049911 h 3414000"/>
              <a:gd name="connsiteX22" fmla="*/ 2279650 w 12192000"/>
              <a:gd name="connsiteY22" fmla="*/ 3187700 h 3414000"/>
              <a:gd name="connsiteX23" fmla="*/ 2046142 w 12192000"/>
              <a:gd name="connsiteY23" fmla="*/ 3203263 h 3414000"/>
              <a:gd name="connsiteX24" fmla="*/ 1835150 w 12192000"/>
              <a:gd name="connsiteY24" fmla="*/ 3200400 h 3414000"/>
              <a:gd name="connsiteX25" fmla="*/ 1560312 w 12192000"/>
              <a:gd name="connsiteY25" fmla="*/ 3212173 h 3414000"/>
              <a:gd name="connsiteX26" fmla="*/ 1304604 w 12192000"/>
              <a:gd name="connsiteY26" fmla="*/ 3185587 h 3414000"/>
              <a:gd name="connsiteX27" fmla="*/ 1160924 w 12192000"/>
              <a:gd name="connsiteY27" fmla="*/ 3219675 h 3414000"/>
              <a:gd name="connsiteX28" fmla="*/ 909691 w 12192000"/>
              <a:gd name="connsiteY28" fmla="*/ 3216917 h 3414000"/>
              <a:gd name="connsiteX29" fmla="*/ 764022 w 12192000"/>
              <a:gd name="connsiteY29" fmla="*/ 3235844 h 3414000"/>
              <a:gd name="connsiteX30" fmla="*/ 701916 w 12192000"/>
              <a:gd name="connsiteY30" fmla="*/ 3250221 h 3414000"/>
              <a:gd name="connsiteX31" fmla="*/ 408703 w 12192000"/>
              <a:gd name="connsiteY31" fmla="*/ 3323459 h 3414000"/>
              <a:gd name="connsiteX32" fmla="*/ 369867 w 12192000"/>
              <a:gd name="connsiteY32" fmla="*/ 3339093 h 3414000"/>
              <a:gd name="connsiteX33" fmla="*/ 318912 w 12192000"/>
              <a:gd name="connsiteY33" fmla="*/ 3367911 h 3414000"/>
              <a:gd name="connsiteX34" fmla="*/ 119549 w 12192000"/>
              <a:gd name="connsiteY34" fmla="*/ 3404650 h 3414000"/>
              <a:gd name="connsiteX35" fmla="*/ 0 w 12192000"/>
              <a:gd name="connsiteY35" fmla="*/ 3414000 h 3414000"/>
              <a:gd name="connsiteX36" fmla="*/ 0 w 12192000"/>
              <a:gd name="connsiteY36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00090 w 12192000"/>
              <a:gd name="connsiteY13" fmla="*/ 3038291 h 3414000"/>
              <a:gd name="connsiteX14" fmla="*/ 11053220 w 12192000"/>
              <a:gd name="connsiteY14" fmla="*/ 2918932 h 3414000"/>
              <a:gd name="connsiteX15" fmla="*/ 10939288 w 12192000"/>
              <a:gd name="connsiteY15" fmla="*/ 2855023 h 3414000"/>
              <a:gd name="connsiteX16" fmla="*/ 10744450 w 12192000"/>
              <a:gd name="connsiteY16" fmla="*/ 2833410 h 3414000"/>
              <a:gd name="connsiteX17" fmla="*/ 10343114 w 12192000"/>
              <a:gd name="connsiteY17" fmla="*/ 2798726 h 3414000"/>
              <a:gd name="connsiteX18" fmla="*/ 9724642 w 12192000"/>
              <a:gd name="connsiteY18" fmla="*/ 2837965 h 3414000"/>
              <a:gd name="connsiteX19" fmla="*/ 8039917 w 12192000"/>
              <a:gd name="connsiteY19" fmla="*/ 2834055 h 3414000"/>
              <a:gd name="connsiteX20" fmla="*/ 6923165 w 12192000"/>
              <a:gd name="connsiteY20" fmla="*/ 2920979 h 3414000"/>
              <a:gd name="connsiteX21" fmla="*/ 3308916 w 12192000"/>
              <a:gd name="connsiteY21" fmla="*/ 3049911 h 3414000"/>
              <a:gd name="connsiteX22" fmla="*/ 2279650 w 12192000"/>
              <a:gd name="connsiteY22" fmla="*/ 3187700 h 3414000"/>
              <a:gd name="connsiteX23" fmla="*/ 2046142 w 12192000"/>
              <a:gd name="connsiteY23" fmla="*/ 3203263 h 3414000"/>
              <a:gd name="connsiteX24" fmla="*/ 1835150 w 12192000"/>
              <a:gd name="connsiteY24" fmla="*/ 3200400 h 3414000"/>
              <a:gd name="connsiteX25" fmla="*/ 1560312 w 12192000"/>
              <a:gd name="connsiteY25" fmla="*/ 3212173 h 3414000"/>
              <a:gd name="connsiteX26" fmla="*/ 1304604 w 12192000"/>
              <a:gd name="connsiteY26" fmla="*/ 3185587 h 3414000"/>
              <a:gd name="connsiteX27" fmla="*/ 1160924 w 12192000"/>
              <a:gd name="connsiteY27" fmla="*/ 3219675 h 3414000"/>
              <a:gd name="connsiteX28" fmla="*/ 909691 w 12192000"/>
              <a:gd name="connsiteY28" fmla="*/ 3216917 h 3414000"/>
              <a:gd name="connsiteX29" fmla="*/ 764022 w 12192000"/>
              <a:gd name="connsiteY29" fmla="*/ 3235844 h 3414000"/>
              <a:gd name="connsiteX30" fmla="*/ 701916 w 12192000"/>
              <a:gd name="connsiteY30" fmla="*/ 3250221 h 3414000"/>
              <a:gd name="connsiteX31" fmla="*/ 408703 w 12192000"/>
              <a:gd name="connsiteY31" fmla="*/ 3323459 h 3414000"/>
              <a:gd name="connsiteX32" fmla="*/ 369867 w 12192000"/>
              <a:gd name="connsiteY32" fmla="*/ 3339093 h 3414000"/>
              <a:gd name="connsiteX33" fmla="*/ 318912 w 12192000"/>
              <a:gd name="connsiteY33" fmla="*/ 3367911 h 3414000"/>
              <a:gd name="connsiteX34" fmla="*/ 119549 w 12192000"/>
              <a:gd name="connsiteY34" fmla="*/ 3404650 h 3414000"/>
              <a:gd name="connsiteX35" fmla="*/ 0 w 12192000"/>
              <a:gd name="connsiteY35" fmla="*/ 3414000 h 3414000"/>
              <a:gd name="connsiteX36" fmla="*/ 0 w 12192000"/>
              <a:gd name="connsiteY36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85543 w 12192000"/>
              <a:gd name="connsiteY13" fmla="*/ 3085728 h 3414000"/>
              <a:gd name="connsiteX14" fmla="*/ 11200090 w 12192000"/>
              <a:gd name="connsiteY14" fmla="*/ 3038291 h 3414000"/>
              <a:gd name="connsiteX15" fmla="*/ 11053220 w 12192000"/>
              <a:gd name="connsiteY15" fmla="*/ 2918932 h 3414000"/>
              <a:gd name="connsiteX16" fmla="*/ 10939288 w 12192000"/>
              <a:gd name="connsiteY16" fmla="*/ 2855023 h 3414000"/>
              <a:gd name="connsiteX17" fmla="*/ 10744450 w 12192000"/>
              <a:gd name="connsiteY17" fmla="*/ 2833410 h 3414000"/>
              <a:gd name="connsiteX18" fmla="*/ 10343114 w 12192000"/>
              <a:gd name="connsiteY18" fmla="*/ 2798726 h 3414000"/>
              <a:gd name="connsiteX19" fmla="*/ 9724642 w 12192000"/>
              <a:gd name="connsiteY19" fmla="*/ 2837965 h 3414000"/>
              <a:gd name="connsiteX20" fmla="*/ 8039917 w 12192000"/>
              <a:gd name="connsiteY20" fmla="*/ 2834055 h 3414000"/>
              <a:gd name="connsiteX21" fmla="*/ 6923165 w 12192000"/>
              <a:gd name="connsiteY21" fmla="*/ 2920979 h 3414000"/>
              <a:gd name="connsiteX22" fmla="*/ 3308916 w 12192000"/>
              <a:gd name="connsiteY22" fmla="*/ 3049911 h 3414000"/>
              <a:gd name="connsiteX23" fmla="*/ 2279650 w 12192000"/>
              <a:gd name="connsiteY23" fmla="*/ 3187700 h 3414000"/>
              <a:gd name="connsiteX24" fmla="*/ 2046142 w 12192000"/>
              <a:gd name="connsiteY24" fmla="*/ 3203263 h 3414000"/>
              <a:gd name="connsiteX25" fmla="*/ 1835150 w 12192000"/>
              <a:gd name="connsiteY25" fmla="*/ 3200400 h 3414000"/>
              <a:gd name="connsiteX26" fmla="*/ 1560312 w 12192000"/>
              <a:gd name="connsiteY26" fmla="*/ 3212173 h 3414000"/>
              <a:gd name="connsiteX27" fmla="*/ 1304604 w 12192000"/>
              <a:gd name="connsiteY27" fmla="*/ 3185587 h 3414000"/>
              <a:gd name="connsiteX28" fmla="*/ 1160924 w 12192000"/>
              <a:gd name="connsiteY28" fmla="*/ 3219675 h 3414000"/>
              <a:gd name="connsiteX29" fmla="*/ 909691 w 12192000"/>
              <a:gd name="connsiteY29" fmla="*/ 3216917 h 3414000"/>
              <a:gd name="connsiteX30" fmla="*/ 764022 w 12192000"/>
              <a:gd name="connsiteY30" fmla="*/ 3235844 h 3414000"/>
              <a:gd name="connsiteX31" fmla="*/ 701916 w 12192000"/>
              <a:gd name="connsiteY31" fmla="*/ 3250221 h 3414000"/>
              <a:gd name="connsiteX32" fmla="*/ 408703 w 12192000"/>
              <a:gd name="connsiteY32" fmla="*/ 3323459 h 3414000"/>
              <a:gd name="connsiteX33" fmla="*/ 369867 w 12192000"/>
              <a:gd name="connsiteY33" fmla="*/ 3339093 h 3414000"/>
              <a:gd name="connsiteX34" fmla="*/ 318912 w 12192000"/>
              <a:gd name="connsiteY34" fmla="*/ 3367911 h 3414000"/>
              <a:gd name="connsiteX35" fmla="*/ 119549 w 12192000"/>
              <a:gd name="connsiteY35" fmla="*/ 3404650 h 3414000"/>
              <a:gd name="connsiteX36" fmla="*/ 0 w 12192000"/>
              <a:gd name="connsiteY36" fmla="*/ 3414000 h 3414000"/>
              <a:gd name="connsiteX37" fmla="*/ 0 w 12192000"/>
              <a:gd name="connsiteY37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55758 w 12192000"/>
              <a:gd name="connsiteY13" fmla="*/ 3091685 h 3414000"/>
              <a:gd name="connsiteX14" fmla="*/ 11200090 w 12192000"/>
              <a:gd name="connsiteY14" fmla="*/ 3038291 h 3414000"/>
              <a:gd name="connsiteX15" fmla="*/ 11053220 w 12192000"/>
              <a:gd name="connsiteY15" fmla="*/ 2918932 h 3414000"/>
              <a:gd name="connsiteX16" fmla="*/ 10939288 w 12192000"/>
              <a:gd name="connsiteY16" fmla="*/ 2855023 h 3414000"/>
              <a:gd name="connsiteX17" fmla="*/ 10744450 w 12192000"/>
              <a:gd name="connsiteY17" fmla="*/ 2833410 h 3414000"/>
              <a:gd name="connsiteX18" fmla="*/ 10343114 w 12192000"/>
              <a:gd name="connsiteY18" fmla="*/ 2798726 h 3414000"/>
              <a:gd name="connsiteX19" fmla="*/ 9724642 w 12192000"/>
              <a:gd name="connsiteY19" fmla="*/ 2837965 h 3414000"/>
              <a:gd name="connsiteX20" fmla="*/ 8039917 w 12192000"/>
              <a:gd name="connsiteY20" fmla="*/ 2834055 h 3414000"/>
              <a:gd name="connsiteX21" fmla="*/ 6923165 w 12192000"/>
              <a:gd name="connsiteY21" fmla="*/ 2920979 h 3414000"/>
              <a:gd name="connsiteX22" fmla="*/ 3308916 w 12192000"/>
              <a:gd name="connsiteY22" fmla="*/ 3049911 h 3414000"/>
              <a:gd name="connsiteX23" fmla="*/ 2279650 w 12192000"/>
              <a:gd name="connsiteY23" fmla="*/ 3187700 h 3414000"/>
              <a:gd name="connsiteX24" fmla="*/ 2046142 w 12192000"/>
              <a:gd name="connsiteY24" fmla="*/ 3203263 h 3414000"/>
              <a:gd name="connsiteX25" fmla="*/ 1835150 w 12192000"/>
              <a:gd name="connsiteY25" fmla="*/ 3200400 h 3414000"/>
              <a:gd name="connsiteX26" fmla="*/ 1560312 w 12192000"/>
              <a:gd name="connsiteY26" fmla="*/ 3212173 h 3414000"/>
              <a:gd name="connsiteX27" fmla="*/ 1304604 w 12192000"/>
              <a:gd name="connsiteY27" fmla="*/ 3185587 h 3414000"/>
              <a:gd name="connsiteX28" fmla="*/ 1160924 w 12192000"/>
              <a:gd name="connsiteY28" fmla="*/ 3219675 h 3414000"/>
              <a:gd name="connsiteX29" fmla="*/ 909691 w 12192000"/>
              <a:gd name="connsiteY29" fmla="*/ 3216917 h 3414000"/>
              <a:gd name="connsiteX30" fmla="*/ 764022 w 12192000"/>
              <a:gd name="connsiteY30" fmla="*/ 3235844 h 3414000"/>
              <a:gd name="connsiteX31" fmla="*/ 701916 w 12192000"/>
              <a:gd name="connsiteY31" fmla="*/ 3250221 h 3414000"/>
              <a:gd name="connsiteX32" fmla="*/ 408703 w 12192000"/>
              <a:gd name="connsiteY32" fmla="*/ 3323459 h 3414000"/>
              <a:gd name="connsiteX33" fmla="*/ 369867 w 12192000"/>
              <a:gd name="connsiteY33" fmla="*/ 3339093 h 3414000"/>
              <a:gd name="connsiteX34" fmla="*/ 318912 w 12192000"/>
              <a:gd name="connsiteY34" fmla="*/ 3367911 h 3414000"/>
              <a:gd name="connsiteX35" fmla="*/ 119549 w 12192000"/>
              <a:gd name="connsiteY35" fmla="*/ 3404650 h 3414000"/>
              <a:gd name="connsiteX36" fmla="*/ 0 w 12192000"/>
              <a:gd name="connsiteY36" fmla="*/ 3414000 h 3414000"/>
              <a:gd name="connsiteX37" fmla="*/ 0 w 12192000"/>
              <a:gd name="connsiteY37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55758 w 12192000"/>
              <a:gd name="connsiteY13" fmla="*/ 3091685 h 3414000"/>
              <a:gd name="connsiteX14" fmla="*/ 11200090 w 12192000"/>
              <a:gd name="connsiteY14" fmla="*/ 3038291 h 3414000"/>
              <a:gd name="connsiteX15" fmla="*/ 11053220 w 12192000"/>
              <a:gd name="connsiteY15" fmla="*/ 2918932 h 3414000"/>
              <a:gd name="connsiteX16" fmla="*/ 10939288 w 12192000"/>
              <a:gd name="connsiteY16" fmla="*/ 2855023 h 3414000"/>
              <a:gd name="connsiteX17" fmla="*/ 10744450 w 12192000"/>
              <a:gd name="connsiteY17" fmla="*/ 2833410 h 3414000"/>
              <a:gd name="connsiteX18" fmla="*/ 10343114 w 12192000"/>
              <a:gd name="connsiteY18" fmla="*/ 2798726 h 3414000"/>
              <a:gd name="connsiteX19" fmla="*/ 10112013 w 12192000"/>
              <a:gd name="connsiteY19" fmla="*/ 2847448 h 3414000"/>
              <a:gd name="connsiteX20" fmla="*/ 9724642 w 12192000"/>
              <a:gd name="connsiteY20" fmla="*/ 2837965 h 3414000"/>
              <a:gd name="connsiteX21" fmla="*/ 8039917 w 12192000"/>
              <a:gd name="connsiteY21" fmla="*/ 2834055 h 3414000"/>
              <a:gd name="connsiteX22" fmla="*/ 6923165 w 12192000"/>
              <a:gd name="connsiteY22" fmla="*/ 2920979 h 3414000"/>
              <a:gd name="connsiteX23" fmla="*/ 3308916 w 12192000"/>
              <a:gd name="connsiteY23" fmla="*/ 3049911 h 3414000"/>
              <a:gd name="connsiteX24" fmla="*/ 2279650 w 12192000"/>
              <a:gd name="connsiteY24" fmla="*/ 3187700 h 3414000"/>
              <a:gd name="connsiteX25" fmla="*/ 2046142 w 12192000"/>
              <a:gd name="connsiteY25" fmla="*/ 3203263 h 3414000"/>
              <a:gd name="connsiteX26" fmla="*/ 1835150 w 12192000"/>
              <a:gd name="connsiteY26" fmla="*/ 3200400 h 3414000"/>
              <a:gd name="connsiteX27" fmla="*/ 1560312 w 12192000"/>
              <a:gd name="connsiteY27" fmla="*/ 3212173 h 3414000"/>
              <a:gd name="connsiteX28" fmla="*/ 1304604 w 12192000"/>
              <a:gd name="connsiteY28" fmla="*/ 3185587 h 3414000"/>
              <a:gd name="connsiteX29" fmla="*/ 1160924 w 12192000"/>
              <a:gd name="connsiteY29" fmla="*/ 3219675 h 3414000"/>
              <a:gd name="connsiteX30" fmla="*/ 909691 w 12192000"/>
              <a:gd name="connsiteY30" fmla="*/ 3216917 h 3414000"/>
              <a:gd name="connsiteX31" fmla="*/ 764022 w 12192000"/>
              <a:gd name="connsiteY31" fmla="*/ 3235844 h 3414000"/>
              <a:gd name="connsiteX32" fmla="*/ 701916 w 12192000"/>
              <a:gd name="connsiteY32" fmla="*/ 3250221 h 3414000"/>
              <a:gd name="connsiteX33" fmla="*/ 408703 w 12192000"/>
              <a:gd name="connsiteY33" fmla="*/ 3323459 h 3414000"/>
              <a:gd name="connsiteX34" fmla="*/ 369867 w 12192000"/>
              <a:gd name="connsiteY34" fmla="*/ 3339093 h 3414000"/>
              <a:gd name="connsiteX35" fmla="*/ 318912 w 12192000"/>
              <a:gd name="connsiteY35" fmla="*/ 3367911 h 3414000"/>
              <a:gd name="connsiteX36" fmla="*/ 119549 w 12192000"/>
              <a:gd name="connsiteY36" fmla="*/ 3404650 h 3414000"/>
              <a:gd name="connsiteX37" fmla="*/ 0 w 12192000"/>
              <a:gd name="connsiteY37" fmla="*/ 3414000 h 3414000"/>
              <a:gd name="connsiteX38" fmla="*/ 0 w 12192000"/>
              <a:gd name="connsiteY38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55758 w 12192000"/>
              <a:gd name="connsiteY13" fmla="*/ 3091685 h 3414000"/>
              <a:gd name="connsiteX14" fmla="*/ 11200090 w 12192000"/>
              <a:gd name="connsiteY14" fmla="*/ 3038291 h 3414000"/>
              <a:gd name="connsiteX15" fmla="*/ 11053220 w 12192000"/>
              <a:gd name="connsiteY15" fmla="*/ 2918932 h 3414000"/>
              <a:gd name="connsiteX16" fmla="*/ 10939288 w 12192000"/>
              <a:gd name="connsiteY16" fmla="*/ 2855023 h 3414000"/>
              <a:gd name="connsiteX17" fmla="*/ 10744450 w 12192000"/>
              <a:gd name="connsiteY17" fmla="*/ 2833410 h 3414000"/>
              <a:gd name="connsiteX18" fmla="*/ 10343114 w 12192000"/>
              <a:gd name="connsiteY18" fmla="*/ 2798726 h 3414000"/>
              <a:gd name="connsiteX19" fmla="*/ 10094142 w 12192000"/>
              <a:gd name="connsiteY19" fmla="*/ 2817663 h 3414000"/>
              <a:gd name="connsiteX20" fmla="*/ 9724642 w 12192000"/>
              <a:gd name="connsiteY20" fmla="*/ 2837965 h 3414000"/>
              <a:gd name="connsiteX21" fmla="*/ 8039917 w 12192000"/>
              <a:gd name="connsiteY21" fmla="*/ 2834055 h 3414000"/>
              <a:gd name="connsiteX22" fmla="*/ 6923165 w 12192000"/>
              <a:gd name="connsiteY22" fmla="*/ 2920979 h 3414000"/>
              <a:gd name="connsiteX23" fmla="*/ 3308916 w 12192000"/>
              <a:gd name="connsiteY23" fmla="*/ 3049911 h 3414000"/>
              <a:gd name="connsiteX24" fmla="*/ 2279650 w 12192000"/>
              <a:gd name="connsiteY24" fmla="*/ 3187700 h 3414000"/>
              <a:gd name="connsiteX25" fmla="*/ 2046142 w 12192000"/>
              <a:gd name="connsiteY25" fmla="*/ 3203263 h 3414000"/>
              <a:gd name="connsiteX26" fmla="*/ 1835150 w 12192000"/>
              <a:gd name="connsiteY26" fmla="*/ 3200400 h 3414000"/>
              <a:gd name="connsiteX27" fmla="*/ 1560312 w 12192000"/>
              <a:gd name="connsiteY27" fmla="*/ 3212173 h 3414000"/>
              <a:gd name="connsiteX28" fmla="*/ 1304604 w 12192000"/>
              <a:gd name="connsiteY28" fmla="*/ 3185587 h 3414000"/>
              <a:gd name="connsiteX29" fmla="*/ 1160924 w 12192000"/>
              <a:gd name="connsiteY29" fmla="*/ 3219675 h 3414000"/>
              <a:gd name="connsiteX30" fmla="*/ 909691 w 12192000"/>
              <a:gd name="connsiteY30" fmla="*/ 3216917 h 3414000"/>
              <a:gd name="connsiteX31" fmla="*/ 764022 w 12192000"/>
              <a:gd name="connsiteY31" fmla="*/ 3235844 h 3414000"/>
              <a:gd name="connsiteX32" fmla="*/ 701916 w 12192000"/>
              <a:gd name="connsiteY32" fmla="*/ 3250221 h 3414000"/>
              <a:gd name="connsiteX33" fmla="*/ 408703 w 12192000"/>
              <a:gd name="connsiteY33" fmla="*/ 3323459 h 3414000"/>
              <a:gd name="connsiteX34" fmla="*/ 369867 w 12192000"/>
              <a:gd name="connsiteY34" fmla="*/ 3339093 h 3414000"/>
              <a:gd name="connsiteX35" fmla="*/ 318912 w 12192000"/>
              <a:gd name="connsiteY35" fmla="*/ 3367911 h 3414000"/>
              <a:gd name="connsiteX36" fmla="*/ 119549 w 12192000"/>
              <a:gd name="connsiteY36" fmla="*/ 3404650 h 3414000"/>
              <a:gd name="connsiteX37" fmla="*/ 0 w 12192000"/>
              <a:gd name="connsiteY37" fmla="*/ 3414000 h 3414000"/>
              <a:gd name="connsiteX38" fmla="*/ 0 w 12192000"/>
              <a:gd name="connsiteY38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55758 w 12192000"/>
              <a:gd name="connsiteY13" fmla="*/ 3091685 h 3414000"/>
              <a:gd name="connsiteX14" fmla="*/ 11200090 w 12192000"/>
              <a:gd name="connsiteY14" fmla="*/ 3038291 h 3414000"/>
              <a:gd name="connsiteX15" fmla="*/ 11053220 w 12192000"/>
              <a:gd name="connsiteY15" fmla="*/ 2918932 h 3414000"/>
              <a:gd name="connsiteX16" fmla="*/ 10939288 w 12192000"/>
              <a:gd name="connsiteY16" fmla="*/ 2855023 h 3414000"/>
              <a:gd name="connsiteX17" fmla="*/ 10744450 w 12192000"/>
              <a:gd name="connsiteY17" fmla="*/ 2833410 h 3414000"/>
              <a:gd name="connsiteX18" fmla="*/ 10343114 w 12192000"/>
              <a:gd name="connsiteY18" fmla="*/ 2798726 h 3414000"/>
              <a:gd name="connsiteX19" fmla="*/ 10094142 w 12192000"/>
              <a:gd name="connsiteY19" fmla="*/ 2817663 h 3414000"/>
              <a:gd name="connsiteX20" fmla="*/ 9724642 w 12192000"/>
              <a:gd name="connsiteY20" fmla="*/ 2837965 h 3414000"/>
              <a:gd name="connsiteX21" fmla="*/ 8039917 w 12192000"/>
              <a:gd name="connsiteY21" fmla="*/ 2834055 h 3414000"/>
              <a:gd name="connsiteX22" fmla="*/ 6923165 w 12192000"/>
              <a:gd name="connsiteY22" fmla="*/ 2920979 h 3414000"/>
              <a:gd name="connsiteX23" fmla="*/ 3308916 w 12192000"/>
              <a:gd name="connsiteY23" fmla="*/ 3049911 h 3414000"/>
              <a:gd name="connsiteX24" fmla="*/ 2279650 w 12192000"/>
              <a:gd name="connsiteY24" fmla="*/ 3187700 h 3414000"/>
              <a:gd name="connsiteX25" fmla="*/ 2046142 w 12192000"/>
              <a:gd name="connsiteY25" fmla="*/ 3203263 h 3414000"/>
              <a:gd name="connsiteX26" fmla="*/ 1835150 w 12192000"/>
              <a:gd name="connsiteY26" fmla="*/ 3200400 h 3414000"/>
              <a:gd name="connsiteX27" fmla="*/ 1560312 w 12192000"/>
              <a:gd name="connsiteY27" fmla="*/ 3212173 h 3414000"/>
              <a:gd name="connsiteX28" fmla="*/ 1304604 w 12192000"/>
              <a:gd name="connsiteY28" fmla="*/ 3185587 h 3414000"/>
              <a:gd name="connsiteX29" fmla="*/ 1160924 w 12192000"/>
              <a:gd name="connsiteY29" fmla="*/ 3219675 h 3414000"/>
              <a:gd name="connsiteX30" fmla="*/ 909691 w 12192000"/>
              <a:gd name="connsiteY30" fmla="*/ 3216917 h 3414000"/>
              <a:gd name="connsiteX31" fmla="*/ 764022 w 12192000"/>
              <a:gd name="connsiteY31" fmla="*/ 3235844 h 3414000"/>
              <a:gd name="connsiteX32" fmla="*/ 701916 w 12192000"/>
              <a:gd name="connsiteY32" fmla="*/ 3250221 h 3414000"/>
              <a:gd name="connsiteX33" fmla="*/ 408703 w 12192000"/>
              <a:gd name="connsiteY33" fmla="*/ 3323459 h 3414000"/>
              <a:gd name="connsiteX34" fmla="*/ 369867 w 12192000"/>
              <a:gd name="connsiteY34" fmla="*/ 3339093 h 3414000"/>
              <a:gd name="connsiteX35" fmla="*/ 318912 w 12192000"/>
              <a:gd name="connsiteY35" fmla="*/ 3367911 h 3414000"/>
              <a:gd name="connsiteX36" fmla="*/ 119549 w 12192000"/>
              <a:gd name="connsiteY36" fmla="*/ 3404650 h 3414000"/>
              <a:gd name="connsiteX37" fmla="*/ 0 w 12192000"/>
              <a:gd name="connsiteY37" fmla="*/ 3414000 h 3414000"/>
              <a:gd name="connsiteX38" fmla="*/ 0 w 12192000"/>
              <a:gd name="connsiteY38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55758 w 12192000"/>
              <a:gd name="connsiteY13" fmla="*/ 3091685 h 3414000"/>
              <a:gd name="connsiteX14" fmla="*/ 11200090 w 12192000"/>
              <a:gd name="connsiteY14" fmla="*/ 3038291 h 3414000"/>
              <a:gd name="connsiteX15" fmla="*/ 11053220 w 12192000"/>
              <a:gd name="connsiteY15" fmla="*/ 2918932 h 3414000"/>
              <a:gd name="connsiteX16" fmla="*/ 10939288 w 12192000"/>
              <a:gd name="connsiteY16" fmla="*/ 2855023 h 3414000"/>
              <a:gd name="connsiteX17" fmla="*/ 10744450 w 12192000"/>
              <a:gd name="connsiteY17" fmla="*/ 2833410 h 3414000"/>
              <a:gd name="connsiteX18" fmla="*/ 10343114 w 12192000"/>
              <a:gd name="connsiteY18" fmla="*/ 2798726 h 3414000"/>
              <a:gd name="connsiteX19" fmla="*/ 10082228 w 12192000"/>
              <a:gd name="connsiteY19" fmla="*/ 2811706 h 3414000"/>
              <a:gd name="connsiteX20" fmla="*/ 9724642 w 12192000"/>
              <a:gd name="connsiteY20" fmla="*/ 2837965 h 3414000"/>
              <a:gd name="connsiteX21" fmla="*/ 8039917 w 12192000"/>
              <a:gd name="connsiteY21" fmla="*/ 2834055 h 3414000"/>
              <a:gd name="connsiteX22" fmla="*/ 6923165 w 12192000"/>
              <a:gd name="connsiteY22" fmla="*/ 2920979 h 3414000"/>
              <a:gd name="connsiteX23" fmla="*/ 3308916 w 12192000"/>
              <a:gd name="connsiteY23" fmla="*/ 3049911 h 3414000"/>
              <a:gd name="connsiteX24" fmla="*/ 2279650 w 12192000"/>
              <a:gd name="connsiteY24" fmla="*/ 3187700 h 3414000"/>
              <a:gd name="connsiteX25" fmla="*/ 2046142 w 12192000"/>
              <a:gd name="connsiteY25" fmla="*/ 3203263 h 3414000"/>
              <a:gd name="connsiteX26" fmla="*/ 1835150 w 12192000"/>
              <a:gd name="connsiteY26" fmla="*/ 3200400 h 3414000"/>
              <a:gd name="connsiteX27" fmla="*/ 1560312 w 12192000"/>
              <a:gd name="connsiteY27" fmla="*/ 3212173 h 3414000"/>
              <a:gd name="connsiteX28" fmla="*/ 1304604 w 12192000"/>
              <a:gd name="connsiteY28" fmla="*/ 3185587 h 3414000"/>
              <a:gd name="connsiteX29" fmla="*/ 1160924 w 12192000"/>
              <a:gd name="connsiteY29" fmla="*/ 3219675 h 3414000"/>
              <a:gd name="connsiteX30" fmla="*/ 909691 w 12192000"/>
              <a:gd name="connsiteY30" fmla="*/ 3216917 h 3414000"/>
              <a:gd name="connsiteX31" fmla="*/ 764022 w 12192000"/>
              <a:gd name="connsiteY31" fmla="*/ 3235844 h 3414000"/>
              <a:gd name="connsiteX32" fmla="*/ 701916 w 12192000"/>
              <a:gd name="connsiteY32" fmla="*/ 3250221 h 3414000"/>
              <a:gd name="connsiteX33" fmla="*/ 408703 w 12192000"/>
              <a:gd name="connsiteY33" fmla="*/ 3323459 h 3414000"/>
              <a:gd name="connsiteX34" fmla="*/ 369867 w 12192000"/>
              <a:gd name="connsiteY34" fmla="*/ 3339093 h 3414000"/>
              <a:gd name="connsiteX35" fmla="*/ 318912 w 12192000"/>
              <a:gd name="connsiteY35" fmla="*/ 3367911 h 3414000"/>
              <a:gd name="connsiteX36" fmla="*/ 119549 w 12192000"/>
              <a:gd name="connsiteY36" fmla="*/ 3404650 h 3414000"/>
              <a:gd name="connsiteX37" fmla="*/ 0 w 12192000"/>
              <a:gd name="connsiteY37" fmla="*/ 3414000 h 3414000"/>
              <a:gd name="connsiteX38" fmla="*/ 0 w 12192000"/>
              <a:gd name="connsiteY38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55758 w 12192000"/>
              <a:gd name="connsiteY13" fmla="*/ 3091685 h 3414000"/>
              <a:gd name="connsiteX14" fmla="*/ 11200090 w 12192000"/>
              <a:gd name="connsiteY14" fmla="*/ 3038291 h 3414000"/>
              <a:gd name="connsiteX15" fmla="*/ 11053220 w 12192000"/>
              <a:gd name="connsiteY15" fmla="*/ 2918932 h 3414000"/>
              <a:gd name="connsiteX16" fmla="*/ 10939288 w 12192000"/>
              <a:gd name="connsiteY16" fmla="*/ 2855023 h 3414000"/>
              <a:gd name="connsiteX17" fmla="*/ 10744450 w 12192000"/>
              <a:gd name="connsiteY17" fmla="*/ 2833410 h 3414000"/>
              <a:gd name="connsiteX18" fmla="*/ 10343114 w 12192000"/>
              <a:gd name="connsiteY18" fmla="*/ 2798726 h 3414000"/>
              <a:gd name="connsiteX19" fmla="*/ 10082228 w 12192000"/>
              <a:gd name="connsiteY19" fmla="*/ 2811706 h 3414000"/>
              <a:gd name="connsiteX20" fmla="*/ 9724642 w 12192000"/>
              <a:gd name="connsiteY20" fmla="*/ 2837965 h 3414000"/>
              <a:gd name="connsiteX21" fmla="*/ 8039917 w 12192000"/>
              <a:gd name="connsiteY21" fmla="*/ 2834055 h 3414000"/>
              <a:gd name="connsiteX22" fmla="*/ 6923165 w 12192000"/>
              <a:gd name="connsiteY22" fmla="*/ 2920979 h 3414000"/>
              <a:gd name="connsiteX23" fmla="*/ 3308916 w 12192000"/>
              <a:gd name="connsiteY23" fmla="*/ 3049911 h 3414000"/>
              <a:gd name="connsiteX24" fmla="*/ 2279650 w 12192000"/>
              <a:gd name="connsiteY24" fmla="*/ 3187700 h 3414000"/>
              <a:gd name="connsiteX25" fmla="*/ 2046142 w 12192000"/>
              <a:gd name="connsiteY25" fmla="*/ 3203263 h 3414000"/>
              <a:gd name="connsiteX26" fmla="*/ 1835150 w 12192000"/>
              <a:gd name="connsiteY26" fmla="*/ 3200400 h 3414000"/>
              <a:gd name="connsiteX27" fmla="*/ 1560312 w 12192000"/>
              <a:gd name="connsiteY27" fmla="*/ 3212173 h 3414000"/>
              <a:gd name="connsiteX28" fmla="*/ 1304604 w 12192000"/>
              <a:gd name="connsiteY28" fmla="*/ 3185587 h 3414000"/>
              <a:gd name="connsiteX29" fmla="*/ 1160924 w 12192000"/>
              <a:gd name="connsiteY29" fmla="*/ 3219675 h 3414000"/>
              <a:gd name="connsiteX30" fmla="*/ 909691 w 12192000"/>
              <a:gd name="connsiteY30" fmla="*/ 3216917 h 3414000"/>
              <a:gd name="connsiteX31" fmla="*/ 764022 w 12192000"/>
              <a:gd name="connsiteY31" fmla="*/ 3235844 h 3414000"/>
              <a:gd name="connsiteX32" fmla="*/ 701916 w 12192000"/>
              <a:gd name="connsiteY32" fmla="*/ 3250221 h 3414000"/>
              <a:gd name="connsiteX33" fmla="*/ 408703 w 12192000"/>
              <a:gd name="connsiteY33" fmla="*/ 3323459 h 3414000"/>
              <a:gd name="connsiteX34" fmla="*/ 369867 w 12192000"/>
              <a:gd name="connsiteY34" fmla="*/ 3339093 h 3414000"/>
              <a:gd name="connsiteX35" fmla="*/ 318912 w 12192000"/>
              <a:gd name="connsiteY35" fmla="*/ 3367911 h 3414000"/>
              <a:gd name="connsiteX36" fmla="*/ 119549 w 12192000"/>
              <a:gd name="connsiteY36" fmla="*/ 3404650 h 3414000"/>
              <a:gd name="connsiteX37" fmla="*/ 0 w 12192000"/>
              <a:gd name="connsiteY37" fmla="*/ 3414000 h 3414000"/>
              <a:gd name="connsiteX38" fmla="*/ 0 w 12192000"/>
              <a:gd name="connsiteY38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55758 w 12192000"/>
              <a:gd name="connsiteY13" fmla="*/ 3091685 h 3414000"/>
              <a:gd name="connsiteX14" fmla="*/ 11200090 w 12192000"/>
              <a:gd name="connsiteY14" fmla="*/ 3038291 h 3414000"/>
              <a:gd name="connsiteX15" fmla="*/ 11053220 w 12192000"/>
              <a:gd name="connsiteY15" fmla="*/ 2918932 h 3414000"/>
              <a:gd name="connsiteX16" fmla="*/ 10939288 w 12192000"/>
              <a:gd name="connsiteY16" fmla="*/ 2855023 h 3414000"/>
              <a:gd name="connsiteX17" fmla="*/ 10744450 w 12192000"/>
              <a:gd name="connsiteY17" fmla="*/ 2833410 h 3414000"/>
              <a:gd name="connsiteX18" fmla="*/ 10343114 w 12192000"/>
              <a:gd name="connsiteY18" fmla="*/ 2798726 h 3414000"/>
              <a:gd name="connsiteX19" fmla="*/ 10082228 w 12192000"/>
              <a:gd name="connsiteY19" fmla="*/ 2811706 h 3414000"/>
              <a:gd name="connsiteX20" fmla="*/ 9724642 w 12192000"/>
              <a:gd name="connsiteY20" fmla="*/ 2837965 h 3414000"/>
              <a:gd name="connsiteX21" fmla="*/ 8039917 w 12192000"/>
              <a:gd name="connsiteY21" fmla="*/ 2834055 h 3414000"/>
              <a:gd name="connsiteX22" fmla="*/ 6923165 w 12192000"/>
              <a:gd name="connsiteY22" fmla="*/ 2920979 h 3414000"/>
              <a:gd name="connsiteX23" fmla="*/ 3308916 w 12192000"/>
              <a:gd name="connsiteY23" fmla="*/ 3049911 h 3414000"/>
              <a:gd name="connsiteX24" fmla="*/ 2279650 w 12192000"/>
              <a:gd name="connsiteY24" fmla="*/ 3187700 h 3414000"/>
              <a:gd name="connsiteX25" fmla="*/ 2046142 w 12192000"/>
              <a:gd name="connsiteY25" fmla="*/ 3203263 h 3414000"/>
              <a:gd name="connsiteX26" fmla="*/ 1835150 w 12192000"/>
              <a:gd name="connsiteY26" fmla="*/ 3200400 h 3414000"/>
              <a:gd name="connsiteX27" fmla="*/ 1560312 w 12192000"/>
              <a:gd name="connsiteY27" fmla="*/ 3212173 h 3414000"/>
              <a:gd name="connsiteX28" fmla="*/ 1304604 w 12192000"/>
              <a:gd name="connsiteY28" fmla="*/ 3185587 h 3414000"/>
              <a:gd name="connsiteX29" fmla="*/ 1160924 w 12192000"/>
              <a:gd name="connsiteY29" fmla="*/ 3219675 h 3414000"/>
              <a:gd name="connsiteX30" fmla="*/ 909691 w 12192000"/>
              <a:gd name="connsiteY30" fmla="*/ 3216917 h 3414000"/>
              <a:gd name="connsiteX31" fmla="*/ 764022 w 12192000"/>
              <a:gd name="connsiteY31" fmla="*/ 3235844 h 3414000"/>
              <a:gd name="connsiteX32" fmla="*/ 701916 w 12192000"/>
              <a:gd name="connsiteY32" fmla="*/ 3250221 h 3414000"/>
              <a:gd name="connsiteX33" fmla="*/ 408703 w 12192000"/>
              <a:gd name="connsiteY33" fmla="*/ 3323459 h 3414000"/>
              <a:gd name="connsiteX34" fmla="*/ 369867 w 12192000"/>
              <a:gd name="connsiteY34" fmla="*/ 3339093 h 3414000"/>
              <a:gd name="connsiteX35" fmla="*/ 318912 w 12192000"/>
              <a:gd name="connsiteY35" fmla="*/ 3367911 h 3414000"/>
              <a:gd name="connsiteX36" fmla="*/ 119549 w 12192000"/>
              <a:gd name="connsiteY36" fmla="*/ 3404650 h 3414000"/>
              <a:gd name="connsiteX37" fmla="*/ 0 w 12192000"/>
              <a:gd name="connsiteY37" fmla="*/ 3414000 h 3414000"/>
              <a:gd name="connsiteX38" fmla="*/ 0 w 12192000"/>
              <a:gd name="connsiteY38" fmla="*/ 0 h 3414000"/>
              <a:gd name="connsiteX0" fmla="*/ 0 w 12192000"/>
              <a:gd name="connsiteY0" fmla="*/ 0 h 3414000"/>
              <a:gd name="connsiteX1" fmla="*/ 12192000 w 12192000"/>
              <a:gd name="connsiteY1" fmla="*/ 0 h 3414000"/>
              <a:gd name="connsiteX2" fmla="*/ 12192000 w 12192000"/>
              <a:gd name="connsiteY2" fmla="*/ 3363677 h 3414000"/>
              <a:gd name="connsiteX3" fmla="*/ 12141171 w 12192000"/>
              <a:gd name="connsiteY3" fmla="*/ 3348643 h 3414000"/>
              <a:gd name="connsiteX4" fmla="*/ 12096804 w 12192000"/>
              <a:gd name="connsiteY4" fmla="*/ 3337419 h 3414000"/>
              <a:gd name="connsiteX5" fmla="*/ 12001172 w 12192000"/>
              <a:gd name="connsiteY5" fmla="*/ 3319906 h 3414000"/>
              <a:gd name="connsiteX6" fmla="*/ 11929171 w 12192000"/>
              <a:gd name="connsiteY6" fmla="*/ 3326226 h 3414000"/>
              <a:gd name="connsiteX7" fmla="*/ 11820782 w 12192000"/>
              <a:gd name="connsiteY7" fmla="*/ 3289139 h 3414000"/>
              <a:gd name="connsiteX8" fmla="*/ 11760586 w 12192000"/>
              <a:gd name="connsiteY8" fmla="*/ 3251827 h 3414000"/>
              <a:gd name="connsiteX9" fmla="*/ 11653933 w 12192000"/>
              <a:gd name="connsiteY9" fmla="*/ 3237073 h 3414000"/>
              <a:gd name="connsiteX10" fmla="*/ 11577355 w 12192000"/>
              <a:gd name="connsiteY10" fmla="*/ 3211512 h 3414000"/>
              <a:gd name="connsiteX11" fmla="*/ 11462173 w 12192000"/>
              <a:gd name="connsiteY11" fmla="*/ 3157413 h 3414000"/>
              <a:gd name="connsiteX12" fmla="*/ 11336983 w 12192000"/>
              <a:gd name="connsiteY12" fmla="*/ 3096805 h 3414000"/>
              <a:gd name="connsiteX13" fmla="*/ 11255758 w 12192000"/>
              <a:gd name="connsiteY13" fmla="*/ 3091685 h 3414000"/>
              <a:gd name="connsiteX14" fmla="*/ 11200090 w 12192000"/>
              <a:gd name="connsiteY14" fmla="*/ 3038291 h 3414000"/>
              <a:gd name="connsiteX15" fmla="*/ 11053220 w 12192000"/>
              <a:gd name="connsiteY15" fmla="*/ 2918932 h 3414000"/>
              <a:gd name="connsiteX16" fmla="*/ 10939288 w 12192000"/>
              <a:gd name="connsiteY16" fmla="*/ 2855023 h 3414000"/>
              <a:gd name="connsiteX17" fmla="*/ 10744450 w 12192000"/>
              <a:gd name="connsiteY17" fmla="*/ 2833410 h 3414000"/>
              <a:gd name="connsiteX18" fmla="*/ 10343114 w 12192000"/>
              <a:gd name="connsiteY18" fmla="*/ 2798726 h 3414000"/>
              <a:gd name="connsiteX19" fmla="*/ 10082228 w 12192000"/>
              <a:gd name="connsiteY19" fmla="*/ 2811706 h 3414000"/>
              <a:gd name="connsiteX20" fmla="*/ 9724642 w 12192000"/>
              <a:gd name="connsiteY20" fmla="*/ 2837965 h 3414000"/>
              <a:gd name="connsiteX21" fmla="*/ 8039917 w 12192000"/>
              <a:gd name="connsiteY21" fmla="*/ 2834055 h 3414000"/>
              <a:gd name="connsiteX22" fmla="*/ 6923165 w 12192000"/>
              <a:gd name="connsiteY22" fmla="*/ 2920979 h 3414000"/>
              <a:gd name="connsiteX23" fmla="*/ 3308916 w 12192000"/>
              <a:gd name="connsiteY23" fmla="*/ 3049911 h 3414000"/>
              <a:gd name="connsiteX24" fmla="*/ 2279650 w 12192000"/>
              <a:gd name="connsiteY24" fmla="*/ 3187700 h 3414000"/>
              <a:gd name="connsiteX25" fmla="*/ 2046142 w 12192000"/>
              <a:gd name="connsiteY25" fmla="*/ 3203263 h 3414000"/>
              <a:gd name="connsiteX26" fmla="*/ 1835150 w 12192000"/>
              <a:gd name="connsiteY26" fmla="*/ 3200400 h 3414000"/>
              <a:gd name="connsiteX27" fmla="*/ 1560312 w 12192000"/>
              <a:gd name="connsiteY27" fmla="*/ 3212173 h 3414000"/>
              <a:gd name="connsiteX28" fmla="*/ 1304604 w 12192000"/>
              <a:gd name="connsiteY28" fmla="*/ 3185587 h 3414000"/>
              <a:gd name="connsiteX29" fmla="*/ 1160924 w 12192000"/>
              <a:gd name="connsiteY29" fmla="*/ 3219675 h 3414000"/>
              <a:gd name="connsiteX30" fmla="*/ 909691 w 12192000"/>
              <a:gd name="connsiteY30" fmla="*/ 3216917 h 3414000"/>
              <a:gd name="connsiteX31" fmla="*/ 764022 w 12192000"/>
              <a:gd name="connsiteY31" fmla="*/ 3235844 h 3414000"/>
              <a:gd name="connsiteX32" fmla="*/ 701916 w 12192000"/>
              <a:gd name="connsiteY32" fmla="*/ 3250221 h 3414000"/>
              <a:gd name="connsiteX33" fmla="*/ 408703 w 12192000"/>
              <a:gd name="connsiteY33" fmla="*/ 3323459 h 3414000"/>
              <a:gd name="connsiteX34" fmla="*/ 369867 w 12192000"/>
              <a:gd name="connsiteY34" fmla="*/ 3339093 h 3414000"/>
              <a:gd name="connsiteX35" fmla="*/ 318912 w 12192000"/>
              <a:gd name="connsiteY35" fmla="*/ 3367911 h 3414000"/>
              <a:gd name="connsiteX36" fmla="*/ 119549 w 12192000"/>
              <a:gd name="connsiteY36" fmla="*/ 3404650 h 3414000"/>
              <a:gd name="connsiteX37" fmla="*/ 0 w 12192000"/>
              <a:gd name="connsiteY37" fmla="*/ 3414000 h 3414000"/>
              <a:gd name="connsiteX38" fmla="*/ 0 w 12192000"/>
              <a:gd name="connsiteY38" fmla="*/ 0 h 341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2192000" h="3414000">
                <a:moveTo>
                  <a:pt x="0" y="0"/>
                </a:moveTo>
                <a:lnTo>
                  <a:pt x="12192000" y="0"/>
                </a:lnTo>
                <a:lnTo>
                  <a:pt x="12192000" y="3363677"/>
                </a:lnTo>
                <a:lnTo>
                  <a:pt x="12141171" y="3348643"/>
                </a:lnTo>
                <a:cubicBezTo>
                  <a:pt x="12130340" y="3352656"/>
                  <a:pt x="12120137" y="3342208"/>
                  <a:pt x="12096804" y="3337419"/>
                </a:cubicBezTo>
                <a:cubicBezTo>
                  <a:pt x="12073471" y="3332630"/>
                  <a:pt x="12025984" y="3353421"/>
                  <a:pt x="12001172" y="3319906"/>
                </a:cubicBezTo>
                <a:cubicBezTo>
                  <a:pt x="11931984" y="3317322"/>
                  <a:pt x="11987030" y="3316977"/>
                  <a:pt x="11929171" y="3326226"/>
                </a:cubicBezTo>
                <a:cubicBezTo>
                  <a:pt x="11931062" y="3332410"/>
                  <a:pt x="11821861" y="3285262"/>
                  <a:pt x="11820782" y="3289139"/>
                </a:cubicBezTo>
                <a:lnTo>
                  <a:pt x="11760586" y="3251827"/>
                </a:lnTo>
                <a:cubicBezTo>
                  <a:pt x="11725035" y="3246909"/>
                  <a:pt x="11677570" y="3253905"/>
                  <a:pt x="11653933" y="3237073"/>
                </a:cubicBezTo>
                <a:cubicBezTo>
                  <a:pt x="11648284" y="3237361"/>
                  <a:pt x="11597503" y="3198993"/>
                  <a:pt x="11577355" y="3211512"/>
                </a:cubicBezTo>
                <a:cubicBezTo>
                  <a:pt x="11529762" y="3203503"/>
                  <a:pt x="11537361" y="3169633"/>
                  <a:pt x="11462173" y="3157413"/>
                </a:cubicBezTo>
                <a:cubicBezTo>
                  <a:pt x="11410782" y="3145332"/>
                  <a:pt x="11394963" y="3124923"/>
                  <a:pt x="11336983" y="3096805"/>
                </a:cubicBezTo>
                <a:cubicBezTo>
                  <a:pt x="11307545" y="3084857"/>
                  <a:pt x="11278574" y="3101437"/>
                  <a:pt x="11255758" y="3091685"/>
                </a:cubicBezTo>
                <a:cubicBezTo>
                  <a:pt x="11232943" y="3081933"/>
                  <a:pt x="11238810" y="3066090"/>
                  <a:pt x="11200090" y="3038291"/>
                </a:cubicBezTo>
                <a:cubicBezTo>
                  <a:pt x="11153789" y="3006660"/>
                  <a:pt x="11084773" y="2967348"/>
                  <a:pt x="11053220" y="2918932"/>
                </a:cubicBezTo>
                <a:cubicBezTo>
                  <a:pt x="11009753" y="2888387"/>
                  <a:pt x="10991742" y="2867291"/>
                  <a:pt x="10939288" y="2855023"/>
                </a:cubicBezTo>
                <a:cubicBezTo>
                  <a:pt x="10775958" y="2834655"/>
                  <a:pt x="10755286" y="2847290"/>
                  <a:pt x="10744450" y="2833410"/>
                </a:cubicBezTo>
                <a:cubicBezTo>
                  <a:pt x="10732967" y="2835610"/>
                  <a:pt x="10488076" y="2783584"/>
                  <a:pt x="10343114" y="2798726"/>
                </a:cubicBezTo>
                <a:cubicBezTo>
                  <a:pt x="10237708" y="2801066"/>
                  <a:pt x="10137651" y="2840908"/>
                  <a:pt x="10082228" y="2811706"/>
                </a:cubicBezTo>
                <a:cubicBezTo>
                  <a:pt x="10002977" y="2836117"/>
                  <a:pt x="10065027" y="2834240"/>
                  <a:pt x="9724642" y="2837965"/>
                </a:cubicBezTo>
                <a:cubicBezTo>
                  <a:pt x="9384257" y="2841690"/>
                  <a:pt x="8208254" y="2743821"/>
                  <a:pt x="8039917" y="2834055"/>
                </a:cubicBezTo>
                <a:cubicBezTo>
                  <a:pt x="7683020" y="2867979"/>
                  <a:pt x="7380768" y="2943417"/>
                  <a:pt x="6923165" y="2920979"/>
                </a:cubicBezTo>
                <a:cubicBezTo>
                  <a:pt x="5970797" y="2826377"/>
                  <a:pt x="4381148" y="3024063"/>
                  <a:pt x="3308916" y="3049911"/>
                </a:cubicBezTo>
                <a:cubicBezTo>
                  <a:pt x="2539230" y="3090131"/>
                  <a:pt x="2490112" y="3162141"/>
                  <a:pt x="2279650" y="3187700"/>
                </a:cubicBezTo>
                <a:cubicBezTo>
                  <a:pt x="2069188" y="3213259"/>
                  <a:pt x="2113875" y="3207496"/>
                  <a:pt x="2046142" y="3203263"/>
                </a:cubicBezTo>
                <a:cubicBezTo>
                  <a:pt x="1978409" y="3199030"/>
                  <a:pt x="1916122" y="3198915"/>
                  <a:pt x="1835150" y="3200400"/>
                </a:cubicBezTo>
                <a:cubicBezTo>
                  <a:pt x="1728778" y="3151085"/>
                  <a:pt x="1655086" y="3208292"/>
                  <a:pt x="1560312" y="3212173"/>
                </a:cubicBezTo>
                <a:cubicBezTo>
                  <a:pt x="1488788" y="3201117"/>
                  <a:pt x="1381396" y="3228826"/>
                  <a:pt x="1304604" y="3185587"/>
                </a:cubicBezTo>
                <a:cubicBezTo>
                  <a:pt x="1214758" y="3240983"/>
                  <a:pt x="1240861" y="3204815"/>
                  <a:pt x="1160924" y="3219675"/>
                </a:cubicBezTo>
                <a:cubicBezTo>
                  <a:pt x="1120940" y="3215838"/>
                  <a:pt x="1029088" y="3185515"/>
                  <a:pt x="909691" y="3216917"/>
                </a:cubicBezTo>
                <a:cubicBezTo>
                  <a:pt x="894584" y="3261614"/>
                  <a:pt x="794971" y="3221232"/>
                  <a:pt x="764022" y="3235844"/>
                </a:cubicBezTo>
                <a:cubicBezTo>
                  <a:pt x="713144" y="3261930"/>
                  <a:pt x="769147" y="3237497"/>
                  <a:pt x="701916" y="3250221"/>
                </a:cubicBezTo>
                <a:cubicBezTo>
                  <a:pt x="644189" y="3215026"/>
                  <a:pt x="469866" y="3373155"/>
                  <a:pt x="408703" y="3323459"/>
                </a:cubicBezTo>
                <a:cubicBezTo>
                  <a:pt x="401506" y="3343302"/>
                  <a:pt x="389128" y="3337529"/>
                  <a:pt x="369867" y="3339093"/>
                </a:cubicBezTo>
                <a:cubicBezTo>
                  <a:pt x="365490" y="3372373"/>
                  <a:pt x="330308" y="3346613"/>
                  <a:pt x="318912" y="3367911"/>
                </a:cubicBezTo>
                <a:cubicBezTo>
                  <a:pt x="256532" y="3381125"/>
                  <a:pt x="186613" y="3396059"/>
                  <a:pt x="119549" y="3404650"/>
                </a:cubicBezTo>
                <a:lnTo>
                  <a:pt x="0" y="3414000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5306E64-E868-4378-9486-393C92BC8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0640" y="1598654"/>
            <a:ext cx="2780731" cy="254785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EA706B85-6EDA-4373-B3E4-84CFCFFEF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74" y="154438"/>
            <a:ext cx="3480797" cy="4919855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46397E0-ADFC-4B92-B60C-7861F0210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2584" y="1598654"/>
            <a:ext cx="2780731" cy="254785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Diagram&#10;&#10;Description automatically generated with low confidence">
            <a:extLst>
              <a:ext uri="{FF2B5EF4-FFF2-40B4-BE49-F238E27FC236}">
                <a16:creationId xmlns:a16="http://schemas.microsoft.com/office/drawing/2014/main" id="{A4EE772F-9276-4ED8-8EC9-2B51D6F46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8823" y="154438"/>
            <a:ext cx="4095779" cy="4919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9AA767C-D4DD-45F7-96E5-5561B9A50468}"/>
              </a:ext>
            </a:extLst>
          </p:cNvPr>
          <p:cNvSpPr txBox="1"/>
          <p:nvPr/>
        </p:nvSpPr>
        <p:spPr>
          <a:xfrm>
            <a:off x="286603" y="5429590"/>
            <a:ext cx="8584441" cy="1624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2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Talk of a Marine Market end of October was pushed out to be a larger event around America’s Cup in March 2021.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2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Events that were finally held in November were our postponed Network and Trade BBQ events</a:t>
            </a:r>
          </a:p>
        </p:txBody>
      </p:sp>
    </p:spTree>
    <p:extLst>
      <p:ext uri="{BB962C8B-B14F-4D97-AF65-F5344CB8AC3E}">
        <p14:creationId xmlns:p14="http://schemas.microsoft.com/office/powerpoint/2010/main" val="1377975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8C645B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3809AE-B9A7-4E25-8417-13DDFEB2BD94}"/>
              </a:ext>
            </a:extLst>
          </p:cNvPr>
          <p:cNvSpPr txBox="1"/>
          <p:nvPr/>
        </p:nvSpPr>
        <p:spPr>
          <a:xfrm>
            <a:off x="393192" y="4767072"/>
            <a:ext cx="4945641" cy="1625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Plans for 2021</a:t>
            </a:r>
          </a:p>
        </p:txBody>
      </p:sp>
      <p:pic>
        <p:nvPicPr>
          <p:cNvPr id="4" name="Picture 3" descr="Text, whiteboard&#10;&#10;Description automatically generated">
            <a:extLst>
              <a:ext uri="{FF2B5EF4-FFF2-40B4-BE49-F238E27FC236}">
                <a16:creationId xmlns:a16="http://schemas.microsoft.com/office/drawing/2014/main" id="{B83F3000-EA51-43EA-8637-27AC117C92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39" r="19297" b="-1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1230E7-E66A-44DE-90A5-FD1E99CA19C3}"/>
              </a:ext>
            </a:extLst>
          </p:cNvPr>
          <p:cNvSpPr txBox="1"/>
          <p:nvPr/>
        </p:nvSpPr>
        <p:spPr>
          <a:xfrm>
            <a:off x="5849256" y="917725"/>
            <a:ext cx="2901551" cy="4852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solidFill>
                  <a:srgbClr val="FFFFFF"/>
                </a:solidFill>
              </a:rPr>
              <a:t>Our main goals are -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400" dirty="0">
              <a:solidFill>
                <a:srgbClr val="FFFFFF"/>
              </a:solidFill>
            </a:endParaRP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Membership growth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Greater financial stability through filling our Sponsorship Opportunities 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Continuation of our popular events and new events</a:t>
            </a:r>
          </a:p>
        </p:txBody>
      </p:sp>
    </p:spTree>
    <p:extLst>
      <p:ext uri="{BB962C8B-B14F-4D97-AF65-F5344CB8AC3E}">
        <p14:creationId xmlns:p14="http://schemas.microsoft.com/office/powerpoint/2010/main" val="3714832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405B7A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group of people holding hands&#10;&#10;Description automatically generated with low confidence">
            <a:extLst>
              <a:ext uri="{FF2B5EF4-FFF2-40B4-BE49-F238E27FC236}">
                <a16:creationId xmlns:a16="http://schemas.microsoft.com/office/drawing/2014/main" id="{1A2D83E7-31CA-4AE6-B521-F1B3437EB1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5376"/>
          <a:stretch/>
        </p:blipFill>
        <p:spPr>
          <a:xfrm>
            <a:off x="239569" y="232304"/>
            <a:ext cx="5293729" cy="410739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1ABD0D-ED45-4FC0-B655-B8C18EA00CA4}"/>
              </a:ext>
            </a:extLst>
          </p:cNvPr>
          <p:cNvSpPr txBox="1"/>
          <p:nvPr/>
        </p:nvSpPr>
        <p:spPr>
          <a:xfrm>
            <a:off x="5736373" y="1284250"/>
            <a:ext cx="3080946" cy="4852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Quarterly network events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Regular After 5 events showcasing members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Further “Keep it on the Coast” joint campaign with Destination Orewa and Silverdale Business - Winter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Marine, Outdoor and Leisure Festival with Gulf </a:t>
            </a:r>
            <a:r>
              <a:rPr lang="en-US" dirty="0" err="1">
                <a:solidFill>
                  <a:srgbClr val="FFFFFF"/>
                </a:solidFill>
              </a:rPr>
              <a:t>Harbour</a:t>
            </a:r>
            <a:r>
              <a:rPr lang="en-US" dirty="0">
                <a:solidFill>
                  <a:srgbClr val="FFFFFF"/>
                </a:solidFill>
              </a:rPr>
              <a:t> Marina and Gulf </a:t>
            </a:r>
            <a:r>
              <a:rPr lang="en-US" dirty="0" err="1">
                <a:solidFill>
                  <a:srgbClr val="FFFFFF"/>
                </a:solidFill>
              </a:rPr>
              <a:t>Harbour</a:t>
            </a:r>
            <a:r>
              <a:rPr lang="en-US" dirty="0">
                <a:solidFill>
                  <a:srgbClr val="FFFFFF"/>
                </a:solidFill>
              </a:rPr>
              <a:t> Yacht Club - October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Mid and End of Year Christmas casual networking and drinks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Continuation of support of useful online webinars, workshops and learning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F7BDB6-7769-44AB-B21B-A8FA148C0F19}"/>
              </a:ext>
            </a:extLst>
          </p:cNvPr>
          <p:cNvSpPr/>
          <p:nvPr/>
        </p:nvSpPr>
        <p:spPr>
          <a:xfrm>
            <a:off x="245660" y="4707747"/>
            <a:ext cx="5287637" cy="16927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First network event</a:t>
            </a:r>
          </a:p>
          <a:p>
            <a:pPr algn="ctr">
              <a:spcAft>
                <a:spcPts val="600"/>
              </a:spcAft>
            </a:pPr>
            <a:r>
              <a:rPr lang="en-US" sz="21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Thursday 4 March</a:t>
            </a:r>
          </a:p>
          <a:p>
            <a:pPr algn="ctr">
              <a:spcAft>
                <a:spcPts val="600"/>
              </a:spcAft>
            </a:pPr>
            <a:r>
              <a:rPr lang="en-US" sz="21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Breakfast at Red Beach Surf Lifesaving Club</a:t>
            </a:r>
          </a:p>
          <a:p>
            <a:pPr algn="ctr">
              <a:spcAft>
                <a:spcPts val="600"/>
              </a:spcAft>
            </a:pPr>
            <a:r>
              <a:rPr lang="en-US" sz="21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7.00 to 8.30 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B2A34A-575D-4EC7-928F-E92C8B79A3B1}"/>
              </a:ext>
            </a:extLst>
          </p:cNvPr>
          <p:cNvSpPr txBox="1"/>
          <p:nvPr/>
        </p:nvSpPr>
        <p:spPr>
          <a:xfrm>
            <a:off x="5680917" y="502227"/>
            <a:ext cx="325069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2100" dirty="0">
                <a:solidFill>
                  <a:schemeClr val="bg1"/>
                </a:solidFill>
              </a:rPr>
              <a:t>EVENTS PLANNED FOR 2021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641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510167" cy="6858000"/>
          </a:xfrm>
          <a:prstGeom prst="rect">
            <a:avLst/>
          </a:prstGeom>
          <a:solidFill>
            <a:srgbClr val="426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16456817-6271-4540-AD09-C74C4A7DE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756" y="621544"/>
            <a:ext cx="5391149" cy="22373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B8BEF6-844E-4D4D-BF52-F8E8C877E49C}"/>
              </a:ext>
            </a:extLst>
          </p:cNvPr>
          <p:cNvSpPr txBox="1"/>
          <p:nvPr/>
        </p:nvSpPr>
        <p:spPr>
          <a:xfrm>
            <a:off x="2320120" y="4198221"/>
            <a:ext cx="6441174" cy="12920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dirty="0"/>
              <a:t>THANK YOU!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6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600" dirty="0"/>
              <a:t>Business Whangaparaoa would like to thank our Local Board for your on-going support in what have been difficult times in 2020.</a:t>
            </a:r>
          </a:p>
        </p:txBody>
      </p:sp>
    </p:spTree>
    <p:extLst>
      <p:ext uri="{BB962C8B-B14F-4D97-AF65-F5344CB8AC3E}">
        <p14:creationId xmlns:p14="http://schemas.microsoft.com/office/powerpoint/2010/main" val="1355969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1403</Words>
  <Application>Microsoft Office PowerPoint</Application>
  <PresentationFormat>On-screen Show (4:3)</PresentationFormat>
  <Paragraphs>159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Business Whangaparaoa  2020 In Review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Carr</dc:creator>
  <cp:lastModifiedBy>Sarah Carr</cp:lastModifiedBy>
  <cp:revision>4</cp:revision>
  <cp:lastPrinted>2021-02-04T04:03:22Z</cp:lastPrinted>
  <dcterms:created xsi:type="dcterms:W3CDTF">2021-01-23T03:17:38Z</dcterms:created>
  <dcterms:modified xsi:type="dcterms:W3CDTF">2021-02-04T08:11:45Z</dcterms:modified>
</cp:coreProperties>
</file>